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26" r:id="rId2"/>
    <p:sldId id="725" r:id="rId3"/>
    <p:sldId id="731" r:id="rId4"/>
    <p:sldId id="742" r:id="rId5"/>
    <p:sldId id="733" r:id="rId6"/>
    <p:sldId id="735" r:id="rId7"/>
    <p:sldId id="688" r:id="rId8"/>
    <p:sldId id="712" r:id="rId9"/>
    <p:sldId id="714" r:id="rId10"/>
    <p:sldId id="715" r:id="rId11"/>
    <p:sldId id="716" r:id="rId12"/>
    <p:sldId id="717" r:id="rId13"/>
    <p:sldId id="759" r:id="rId14"/>
    <p:sldId id="736" r:id="rId15"/>
    <p:sldId id="737" r:id="rId16"/>
    <p:sldId id="743" r:id="rId17"/>
    <p:sldId id="769" r:id="rId18"/>
    <p:sldId id="690" r:id="rId19"/>
    <p:sldId id="707" r:id="rId20"/>
    <p:sldId id="708" r:id="rId21"/>
    <p:sldId id="605" r:id="rId22"/>
    <p:sldId id="561" r:id="rId23"/>
    <p:sldId id="562" r:id="rId24"/>
    <p:sldId id="745" r:id="rId25"/>
    <p:sldId id="770" r:id="rId26"/>
    <p:sldId id="738" r:id="rId27"/>
    <p:sldId id="702" r:id="rId28"/>
    <p:sldId id="703" r:id="rId29"/>
    <p:sldId id="676" r:id="rId30"/>
    <p:sldId id="749" r:id="rId31"/>
    <p:sldId id="771" r:id="rId32"/>
    <p:sldId id="739" r:id="rId33"/>
    <p:sldId id="719" r:id="rId34"/>
    <p:sldId id="720" r:id="rId35"/>
    <p:sldId id="753" r:id="rId36"/>
    <p:sldId id="772" r:id="rId37"/>
    <p:sldId id="762" r:id="rId38"/>
    <p:sldId id="763" r:id="rId39"/>
    <p:sldId id="764" r:id="rId40"/>
    <p:sldId id="740" r:id="rId41"/>
    <p:sldId id="766" r:id="rId42"/>
    <p:sldId id="767" r:id="rId43"/>
    <p:sldId id="768" r:id="rId44"/>
    <p:sldId id="757" r:id="rId45"/>
    <p:sldId id="758" r:id="rId4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725"/>
            <p14:sldId id="731"/>
            <p14:sldId id="742"/>
            <p14:sldId id="733"/>
            <p14:sldId id="735"/>
            <p14:sldId id="688"/>
            <p14:sldId id="712"/>
            <p14:sldId id="714"/>
            <p14:sldId id="715"/>
            <p14:sldId id="716"/>
            <p14:sldId id="717"/>
            <p14:sldId id="759"/>
            <p14:sldId id="736"/>
            <p14:sldId id="737"/>
            <p14:sldId id="743"/>
            <p14:sldId id="769"/>
            <p14:sldId id="690"/>
            <p14:sldId id="707"/>
            <p14:sldId id="708"/>
            <p14:sldId id="605"/>
            <p14:sldId id="561"/>
            <p14:sldId id="562"/>
            <p14:sldId id="745"/>
            <p14:sldId id="770"/>
            <p14:sldId id="738"/>
            <p14:sldId id="702"/>
            <p14:sldId id="703"/>
            <p14:sldId id="676"/>
            <p14:sldId id="749"/>
            <p14:sldId id="771"/>
            <p14:sldId id="739"/>
            <p14:sldId id="719"/>
            <p14:sldId id="720"/>
            <p14:sldId id="753"/>
            <p14:sldId id="772"/>
            <p14:sldId id="762"/>
            <p14:sldId id="763"/>
            <p14:sldId id="764"/>
            <p14:sldId id="740"/>
            <p14:sldId id="766"/>
            <p14:sldId id="767"/>
            <p14:sldId id="768"/>
            <p14:sldId id="757"/>
            <p14:sldId id="7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AB0000"/>
    <a:srgbClr val="4EB648"/>
    <a:srgbClr val="FFD528"/>
    <a:srgbClr val="FFDE59"/>
    <a:srgbClr val="C44E52"/>
    <a:srgbClr val="55A868"/>
    <a:srgbClr val="B5C1E0"/>
    <a:srgbClr val="374C8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77510"/>
  </p:normalViewPr>
  <p:slideViewPr>
    <p:cSldViewPr snapToGrid="0" snapToObjects="1">
      <p:cViewPr varScale="1">
        <p:scale>
          <a:sx n="95" d="100"/>
          <a:sy n="95" d="100"/>
        </p:scale>
        <p:origin x="92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7/22/24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7/22/24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remilepriol.github.io</a:t>
            </a:r>
            <a:r>
              <a:rPr lang="en-US" dirty="0"/>
              <a:t>/</a:t>
            </a:r>
            <a:r>
              <a:rPr lang="en-US" dirty="0" err="1"/>
              <a:t>dualityviz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7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care?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3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9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08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6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03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7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52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1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6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optimization-based reasoning and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optimization-based reasoning and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95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2.gif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6.png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7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t-jax/ott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1.png"/><Relationship Id="rId3" Type="http://schemas.microsoft.com/office/2007/relationships/media" Target="../media/media3.mov"/><Relationship Id="rId7" Type="http://schemas.openxmlformats.org/officeDocument/2006/relationships/image" Target="../media/image78.jpeg"/><Relationship Id="rId12" Type="http://schemas.openxmlformats.org/officeDocument/2006/relationships/image" Target="../media/image80.png"/><Relationship Id="rId2" Type="http://schemas.openxmlformats.org/officeDocument/2006/relationships/video" Target="../media/media2.mp4"/><Relationship Id="rId16" Type="http://schemas.openxmlformats.org/officeDocument/2006/relationships/image" Target="../media/image98.png"/><Relationship Id="rId1" Type="http://schemas.microsoft.com/office/2007/relationships/media" Target="../media/media2.mp4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2.xml"/><Relationship Id="rId15" Type="http://schemas.openxmlformats.org/officeDocument/2006/relationships/hyperlink" Target="https://geometry-central.net/surface/algorithms/flip_geodesics/" TargetMode="External"/><Relationship Id="rId10" Type="http://schemas.openxmlformats.org/officeDocument/2006/relationships/image" Target="../media/image92.png"/><Relationship Id="rId4" Type="http://schemas.openxmlformats.org/officeDocument/2006/relationships/video" Target="../media/media3.mov"/><Relationship Id="rId9" Type="http://schemas.openxmlformats.org/officeDocument/2006/relationships/image" Target="../media/image89.png"/><Relationship Id="rId14" Type="http://schemas.openxmlformats.org/officeDocument/2006/relationships/hyperlink" Target="https://www.youtube.com/watch?v=eakKfY5aHm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ellerr.com/blog/reinforcement-learning-with-human-feedback-for-llms/" TargetMode="External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21.emf"/><Relationship Id="rId7" Type="http://schemas.openxmlformats.org/officeDocument/2006/relationships/image" Target="../media/image2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740.png"/><Relationship Id="rId4" Type="http://schemas.openxmlformats.org/officeDocument/2006/relationships/image" Target="../media/image67.png"/><Relationship Id="rId9" Type="http://schemas.openxmlformats.org/officeDocument/2006/relationships/image" Target="../media/image7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C17CB2-32CE-9085-A21F-EE595BCA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9911" y="4954691"/>
            <a:ext cx="1729871" cy="172987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optimization-based reasoning and AI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FAIR,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0818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12" y="6487875"/>
            <a:ext cx="297184" cy="2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task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, amortize the </a:t>
                </a:r>
                <a:r>
                  <a:rPr lang="en-US" b="1" dirty="0"/>
                  <a:t>computation of the optimal parameters </a:t>
                </a:r>
                <a:r>
                  <a:rPr lang="en-US" dirty="0"/>
                  <a:t>of a model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  <a:blipFill>
                <a:blip r:embed="rId2"/>
                <a:stretch>
                  <a:fillRect l="-78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BDCA7CC1-C5C1-A069-81C7-E2051D3C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A665557-75F2-C67B-FA00-5620C8ADDF71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25213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dictionary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:r>
                  <a:rPr lang="en-US" b="1" dirty="0"/>
                  <a:t>basis vectors </a:t>
                </a:r>
                <a:r>
                  <a:rPr lang="en-US" dirty="0"/>
                  <a:t>and </a:t>
                </a:r>
                <a:r>
                  <a:rPr lang="en-US" b="1" dirty="0"/>
                  <a:t>input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 </a:t>
                </a:r>
                <a:r>
                  <a:rPr lang="en-US" b="1" dirty="0"/>
                  <a:t>sparse code </a:t>
                </a:r>
                <a:r>
                  <a:rPr lang="en-US" dirty="0"/>
                  <a:t>is recovered with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Predictive sparse decomposition (PSD) and Learned ISTA (LISTA) </a:t>
                </a:r>
                <a:r>
                  <a:rPr lang="en-US" b="1" dirty="0"/>
                  <a:t>amortize this problem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  <a:blipFill>
                <a:blip r:embed="rId2"/>
                <a:stretch>
                  <a:fillRect l="-78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76AB5E3C-E202-E303-49A9-BE1F5BDC221F}"/>
              </a:ext>
            </a:extLst>
          </p:cNvPr>
          <p:cNvSpPr txBox="1">
            <a:spLocks/>
          </p:cNvSpPr>
          <p:nvPr/>
        </p:nvSpPr>
        <p:spPr>
          <a:xfrm>
            <a:off x="1769610" y="5759332"/>
            <a:ext cx="3369579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Kavukcuoglu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Ranzato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LeCun, 2010.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A863286-9F1A-4E7D-2356-515FC510029F}"/>
              </a:ext>
            </a:extLst>
          </p:cNvPr>
          <p:cNvSpPr txBox="1">
            <a:spLocks/>
          </p:cNvSpPr>
          <p:nvPr/>
        </p:nvSpPr>
        <p:spPr>
          <a:xfrm>
            <a:off x="6156168" y="5786529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Gregor and LeCun, 2010.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A7E7-9D3B-83A5-2AD8-254101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63AE6EA-EBA2-FA62-459D-393A1407C788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4171518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Finding fixed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  <a:blipFill>
                <a:blip r:embed="rId3"/>
                <a:stretch>
                  <a:fillRect l="-1276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blipFill>
                <a:blip r:embed="rId5"/>
                <a:stretch>
                  <a:fillRect t="-5000" b="-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F29AE5F-88B0-3915-F56B-F74670615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10" y="4472219"/>
            <a:ext cx="1463042" cy="1820296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8E7ACF5A-ACE4-9F07-2A3A-CE1E52377164}"/>
              </a:ext>
            </a:extLst>
          </p:cNvPr>
          <p:cNvSpPr/>
          <p:nvPr/>
        </p:nvSpPr>
        <p:spPr>
          <a:xfrm>
            <a:off x="7994544" y="5393416"/>
            <a:ext cx="270456" cy="4218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386171-9D7D-2521-69E7-C4BD6A8A0DE3}"/>
              </a:ext>
            </a:extLst>
          </p:cNvPr>
          <p:cNvSpPr txBox="1">
            <a:spLocks/>
          </p:cNvSpPr>
          <p:nvPr/>
        </p:nvSpPr>
        <p:spPr>
          <a:xfrm>
            <a:off x="7909456" y="5394168"/>
            <a:ext cx="2075747" cy="37270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KKT conditions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A54EA-296D-46AC-AC94-A31D973EC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659" y="4860368"/>
            <a:ext cx="2509710" cy="147960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EE1B735-388D-7FDA-ABCC-44949F7793A6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195615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94190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Amortized transportation</a:t>
            </a:r>
          </a:p>
          <a:p>
            <a:r>
              <a:rPr lang="en-US" sz="2800" dirty="0"/>
              <a:t>    Meta (and conditional) optimal transport</a:t>
            </a:r>
          </a:p>
          <a:p>
            <a:r>
              <a:rPr lang="en-US" sz="2800" dirty="0"/>
              <a:t>    Meta flow matching</a:t>
            </a:r>
          </a:p>
          <a:p>
            <a:endParaRPr lang="en-US" sz="2800" dirty="0"/>
          </a:p>
          <a:p>
            <a:r>
              <a:rPr lang="en-US" sz="2800" b="1" dirty="0"/>
              <a:t>Amortized convex conjugates</a:t>
            </a:r>
          </a:p>
          <a:p>
            <a:r>
              <a:rPr lang="en-US" sz="2800" b="1" dirty="0"/>
              <a:t>Amortized Lagrangian paths and geodesics</a:t>
            </a:r>
          </a:p>
          <a:p>
            <a:endParaRPr lang="en-US" sz="2800" dirty="0"/>
          </a:p>
          <a:p>
            <a:r>
              <a:rPr lang="en-US" sz="2800" b="1" dirty="0"/>
              <a:t>Amortized LLM attacks </a:t>
            </a:r>
            <a:r>
              <a:rPr lang="en-US" sz="2800" dirty="0"/>
              <a:t>—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F56-76E9-10D1-16E2-53BF1F91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3704B9C-7A29-4573-79B5-DB4031C5B832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7D6AB-152B-2CC6-AAF3-EB2218B55A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782" y="1373216"/>
            <a:ext cx="5631391" cy="483932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88F997F-93B0-6EC1-3E49-59F1B57EF8AE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63791-9FAA-0031-4D0D-5A39E362E8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63791-9FAA-0031-4D0D-5A39E362E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277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E9A48-5303-2F83-0B69-921D725C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4" y="1390744"/>
            <a:ext cx="10306686" cy="486945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E2DFB2F-CC31-EE25-12E0-EB381A90DB43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4BFDBF-CA02-2751-C413-497F83AA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922E8C1-5208-CE54-C659-898AED0FC6D4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3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E9A48-5303-2F83-0B69-921D725C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4" y="1390744"/>
            <a:ext cx="10306686" cy="486945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E2DFB2F-CC31-EE25-12E0-EB381A90DB43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4BFDBF-CA02-2751-C413-497F83AA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922E8C1-5208-CE54-C659-898AED0FC6D4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B3AFEC-3482-E397-F262-4A85AB58D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1803341"/>
            <a:ext cx="7426807" cy="1208050"/>
          </a:xfrm>
        </p:spPr>
        <p:txBody>
          <a:bodyPr>
            <a:normAutofit fontScale="92500"/>
          </a:bodyPr>
          <a:lstStyle/>
          <a:p>
            <a:r>
              <a:rPr lang="en-US" sz="2200" b="1" dirty="0">
                <a:solidFill>
                  <a:srgbClr val="98202C"/>
                </a:solidFill>
              </a:rPr>
              <a:t>Problem:</a:t>
            </a:r>
            <a:r>
              <a:rPr lang="en-US" sz="2200" dirty="0">
                <a:solidFill>
                  <a:srgbClr val="98202C"/>
                </a:solidFill>
              </a:rPr>
              <a:t> measuring a cell requires destroying it</a:t>
            </a:r>
          </a:p>
          <a:p>
            <a:r>
              <a:rPr lang="en-US" sz="2200" b="1" dirty="0"/>
              <a:t>Cannot </a:t>
            </a:r>
            <a:r>
              <a:rPr lang="en-US" sz="2200" dirty="0"/>
              <a:t>learn models of individual cells before and after treatment</a:t>
            </a:r>
          </a:p>
          <a:p>
            <a:r>
              <a:rPr lang="en-US" sz="2200" dirty="0"/>
              <a:t>Need to </a:t>
            </a:r>
            <a:r>
              <a:rPr lang="en-US" sz="2200" b="1" dirty="0"/>
              <a:t>transport at the population level</a:t>
            </a:r>
          </a:p>
        </p:txBody>
      </p:sp>
    </p:spTree>
    <p:extLst>
      <p:ext uri="{BB962C8B-B14F-4D97-AF65-F5344CB8AC3E}">
        <p14:creationId xmlns:p14="http://schemas.microsoft.com/office/powerpoint/2010/main" val="2287233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C78C-E780-F1F7-F80D-FE0220DD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are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measures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the set of valid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couplings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a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map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  <a:blipFill>
                <a:blip r:embed="rId3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82C43-1C76-20FF-F14C-7E3DFFB2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51" y="3954576"/>
            <a:ext cx="9176785" cy="229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3118" y="455050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18" y="4550509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7903" y="387984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03" y="3879849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8195" y="3769963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195" y="3769963"/>
                <a:ext cx="735725" cy="463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4518" y="5784952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18" y="5784952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3826" y="444708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826" y="4447089"/>
                <a:ext cx="735725" cy="463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08714" y="5787328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714" y="5787328"/>
                <a:ext cx="735725" cy="463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1987" y="5215027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987" y="5215027"/>
                <a:ext cx="735725" cy="4638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40170" y="4181282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170" y="4181282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/>
                  <a:t>Monge</a:t>
                </a:r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  <a:blipFill>
                <a:blip r:embed="rId12"/>
                <a:stretch>
                  <a:fillRect l="-2322" t="-569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7E78-337F-0370-1D05-15B6AF7D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1A79A-48C6-E272-9EB4-2F2A00698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5E847B-9A5B-27E5-6AC0-13A565163E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369E49-0658-B1A3-C370-F0B886BD882E}"/>
              </a:ext>
            </a:extLst>
          </p:cNvPr>
          <p:cNvSpPr txBox="1">
            <a:spLocks/>
          </p:cNvSpPr>
          <p:nvPr/>
        </p:nvSpPr>
        <p:spPr>
          <a:xfrm>
            <a:off x="1593969" y="6115440"/>
            <a:ext cx="6282519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FAD7ED-1A0E-50E3-29F6-CD2F76972EF3}"/>
              </a:ext>
            </a:extLst>
          </p:cNvPr>
          <p:cNvSpPr txBox="1">
            <a:spLocks/>
          </p:cNvSpPr>
          <p:nvPr/>
        </p:nvSpPr>
        <p:spPr>
          <a:xfrm>
            <a:off x="1800158" y="5942920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362945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4E57-D688-19B7-D9C1-984117BD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Challenge: computing OT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5146-7F9F-4DE0-C0BF-99B0D53F7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5926513" cy="2582862"/>
          </a:xfrm>
        </p:spPr>
        <p:txBody>
          <a:bodyPr>
            <a:normAutofit/>
          </a:bodyPr>
          <a:lstStyle/>
          <a:p>
            <a:r>
              <a:rPr lang="en-US" sz="2400" dirty="0"/>
              <a:t>Many OT problems are </a:t>
            </a:r>
            <a:r>
              <a:rPr lang="en-US" sz="2400" b="1" dirty="0"/>
              <a:t>numerically solved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OT solvers is active research</a:t>
            </a:r>
          </a:p>
          <a:p>
            <a:endParaRPr lang="en-US" sz="2400" dirty="0"/>
          </a:p>
          <a:p>
            <a:r>
              <a:rPr lang="en-US" sz="2400" b="1" dirty="0"/>
              <a:t>Solving multiple OT problems</a:t>
            </a:r>
            <a:r>
              <a:rPr lang="en-US" sz="2400" dirty="0"/>
              <a:t>: even harder</a:t>
            </a:r>
            <a:endParaRPr lang="en-US" sz="2400" b="1" dirty="0"/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solution: independently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  <a:blipFill>
                <a:blip r:embed="rId2"/>
                <a:stretch>
                  <a:fillRect l="-160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CCF8E-3769-92A8-1B94-934522D8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D31B1-EE61-E23A-4E90-DFF8300FA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73CC40-46B0-277D-2237-D46316A7C1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3C59DC-B626-9CF4-86D8-A6F7C025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13" y="1417638"/>
            <a:ext cx="5046287" cy="459422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E0F20D9-16D2-FA73-74D3-B55F8984F8FD}"/>
              </a:ext>
            </a:extLst>
          </p:cNvPr>
          <p:cNvSpPr txBox="1">
            <a:spLocks/>
          </p:cNvSpPr>
          <p:nvPr/>
        </p:nvSpPr>
        <p:spPr>
          <a:xfrm>
            <a:off x="7390551" y="6123381"/>
            <a:ext cx="3420877" cy="232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ICML 2023.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F9F96B-4623-6480-3879-FE1B7200C418}"/>
              </a:ext>
            </a:extLst>
          </p:cNvPr>
          <p:cNvSpPr txBox="1">
            <a:spLocks/>
          </p:cNvSpPr>
          <p:nvPr/>
        </p:nvSpPr>
        <p:spPr>
          <a:xfrm>
            <a:off x="7656698" y="5969536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277119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72F3BA-51E9-EB8D-22B4-232C91EDA5FE}"/>
              </a:ext>
            </a:extLst>
          </p:cNvPr>
          <p:cNvSpPr/>
          <p:nvPr/>
        </p:nvSpPr>
        <p:spPr>
          <a:xfrm>
            <a:off x="5607300" y="1762363"/>
            <a:ext cx="6365017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AI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FF9A79-D460-FD26-42E0-C7F7B252F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30" y="1749511"/>
            <a:ext cx="6235613" cy="788952"/>
          </a:xfrm>
        </p:spPr>
        <p:txBody>
          <a:bodyPr>
            <a:normAutofit/>
          </a:bodyPr>
          <a:lstStyle/>
          <a:p>
            <a:r>
              <a:rPr lang="en-US" b="1" dirty="0"/>
              <a:t>LLMs and VLMs</a:t>
            </a:r>
            <a:br>
              <a:rPr lang="en-US" b="1" dirty="0"/>
            </a:br>
            <a:r>
              <a:rPr lang="en-US" dirty="0"/>
              <a:t>Perceive text, images, video. Act via text responses.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78FB774-504E-200F-1C09-06EC8BFA16A1}"/>
              </a:ext>
            </a:extLst>
          </p:cNvPr>
          <p:cNvSpPr/>
          <p:nvPr/>
        </p:nvSpPr>
        <p:spPr>
          <a:xfrm>
            <a:off x="5611830" y="2670810"/>
            <a:ext cx="6365017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24FF1C-E1A6-49AE-BD78-B5F3AB436654}"/>
              </a:ext>
            </a:extLst>
          </p:cNvPr>
          <p:cNvSpPr txBox="1">
            <a:spLocks/>
          </p:cNvSpPr>
          <p:nvPr/>
        </p:nvSpPr>
        <p:spPr>
          <a:xfrm>
            <a:off x="5602248" y="2657958"/>
            <a:ext cx="5277850" cy="788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Robotic systems</a:t>
            </a:r>
          </a:p>
          <a:p>
            <a:r>
              <a:rPr lang="en-US" dirty="0"/>
              <a:t>Perceive sensors, images. Act via motors.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79D2521-BF40-66DC-7C12-723D80B4E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-205" r="-205" b="-205"/>
          <a:stretch/>
        </p:blipFill>
        <p:spPr bwMode="auto">
          <a:xfrm>
            <a:off x="7582102" y="357352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F7D911D9-B6C4-EA05-1385-6E1DA8E97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60102" y="357352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final">
            <a:hlinkClick r:id="" action="ppaction://media"/>
            <a:extLst>
              <a:ext uri="{FF2B5EF4-FFF2-40B4-BE49-F238E27FC236}">
                <a16:creationId xmlns:a16="http://schemas.microsoft.com/office/drawing/2014/main" id="{E83C9B46-7BA7-1E44-5C03-655326BE3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1831" y="3573520"/>
            <a:ext cx="1975105" cy="219456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12D8546-A55A-73EA-589F-EFB5ED6B3713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29073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807E-4770-E759-53AB-737157AE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Optimal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BCAE-B4CC-55CC-4BE0-922E115D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Idea: </a:t>
            </a:r>
            <a:r>
              <a:rPr lang="en-US" sz="2400" dirty="0"/>
              <a:t>predict the solution to OT problems with amortized optimization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Simultaneously solve many OT problems, sharing info between instances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5587DC-99E2-5459-E4D9-6BEAB599C399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  <a:blipFill>
                <a:blip r:embed="rId3"/>
                <a:stretch>
                  <a:fillRect l="-1236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(parameterize dual potential via an MLP)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  <a:blipFill>
                <a:blip r:embed="rId4"/>
                <a:stretch>
                  <a:fillRect l="-482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296E5B5-B63F-7D2F-75B0-62DEFE25E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23" y="3103243"/>
            <a:ext cx="3448050" cy="306493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9F821-955E-ADE8-E1ED-6010575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A3718B3-A3EC-25E7-DED4-44CDD8E4B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A673F4-BFDA-9A83-95D8-9E7829E557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1DDD65-BB58-F573-5819-E1912B5D002B}"/>
              </a:ext>
            </a:extLst>
          </p:cNvPr>
          <p:cNvSpPr/>
          <p:nvPr/>
        </p:nvSpPr>
        <p:spPr>
          <a:xfrm>
            <a:off x="1344467" y="5367358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</p:spTree>
    <p:extLst>
      <p:ext uri="{BB962C8B-B14F-4D97-AF65-F5344CB8AC3E}">
        <p14:creationId xmlns:p14="http://schemas.microsoft.com/office/powerpoint/2010/main" val="32347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1D39-E950-EA4F-EB4F-51720179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>
            <a:normAutofit/>
          </a:bodyPr>
          <a:lstStyle/>
          <a:p>
            <a:r>
              <a:rPr lang="en-US" dirty="0"/>
              <a:t>Meta OT for Discrete OT (Sinkhorn)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059C-5423-3B71-F2A9-D3DCDCF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7BAD6B-5464-ACB6-3620-FD8877637853}"/>
              </a:ext>
            </a:extLst>
          </p:cNvPr>
          <p:cNvSpPr txBox="1">
            <a:spLocks/>
          </p:cNvSpPr>
          <p:nvPr/>
        </p:nvSpPr>
        <p:spPr>
          <a:xfrm>
            <a:off x="1908810" y="106602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Sinkhorn Distances: Lightspeed Computation of Optimal Transport.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 Cuturi, NeurIPS 2013.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A000E-1939-4A3E-7D70-A8FC1F96A39E}"/>
              </a:ext>
            </a:extLst>
          </p:cNvPr>
          <p:cNvGrpSpPr/>
          <p:nvPr/>
        </p:nvGrpSpPr>
        <p:grpSpPr>
          <a:xfrm>
            <a:off x="4140046" y="1734936"/>
            <a:ext cx="3991302" cy="4016315"/>
            <a:chOff x="170417" y="1635872"/>
            <a:chExt cx="3991302" cy="4016315"/>
          </a:xfrm>
        </p:grpSpPr>
        <p:pic>
          <p:nvPicPr>
            <p:cNvPr id="16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A8EF9BD-193B-BC64-656E-50466E0D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17" y="5459289"/>
              <a:ext cx="3991302" cy="192898"/>
            </a:xfrm>
            <a:prstGeom prst="rect">
              <a:avLst/>
            </a:prstGeom>
          </p:spPr>
        </p:pic>
        <p:pic>
          <p:nvPicPr>
            <p:cNvPr id="17" name="Picture 17" descr="Chart&#10;&#10;Description automatically generated">
              <a:extLst>
                <a:ext uri="{FF2B5EF4-FFF2-40B4-BE49-F238E27FC236}">
                  <a16:creationId xmlns:a16="http://schemas.microsoft.com/office/drawing/2014/main" id="{0A90AAD3-E1BE-A468-FA20-6C26801B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71" y="1635872"/>
              <a:ext cx="3873062" cy="1772426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8C93FAAB-7B13-5CB0-F34C-8592E907F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71" y="3658386"/>
              <a:ext cx="3781096" cy="1767374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77A99-03AC-BE94-7A35-8692F69F5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CFCAF-E082-3C8F-E9A2-D7C0F6BBC1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E0563-4E2E-A2A1-45BE-E2C65E105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528" y="2905741"/>
            <a:ext cx="3896926" cy="14857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F40612-337D-45F6-B87E-92D36C1EB072}"/>
              </a:ext>
            </a:extLst>
          </p:cNvPr>
          <p:cNvGrpSpPr/>
          <p:nvPr/>
        </p:nvGrpSpPr>
        <p:grpSpPr>
          <a:xfrm>
            <a:off x="256093" y="1866777"/>
            <a:ext cx="4066528" cy="4239266"/>
            <a:chOff x="8014644" y="1976674"/>
            <a:chExt cx="4066528" cy="42392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7CE1C0-7947-5F33-2E28-4ECAA16FC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00" r="51248"/>
            <a:stretch/>
          </p:blipFill>
          <p:spPr>
            <a:xfrm>
              <a:off x="8300075" y="3260694"/>
              <a:ext cx="3781097" cy="2955246"/>
            </a:xfrm>
            <a:prstGeom prst="rect">
              <a:avLst/>
            </a:prstGeom>
          </p:spPr>
        </p:pic>
        <p:pic>
          <p:nvPicPr>
            <p:cNvPr id="15" name="Picture 15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5FC70E-DCF6-A891-327C-5F9363678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3554" r="54610"/>
            <a:stretch/>
          </p:blipFill>
          <p:spPr>
            <a:xfrm>
              <a:off x="8270774" y="2148175"/>
              <a:ext cx="3505202" cy="648625"/>
            </a:xfrm>
            <a:prstGeom prst="rect">
              <a:avLst/>
            </a:prstGeom>
          </p:spPr>
        </p:pic>
        <p:pic>
          <p:nvPicPr>
            <p:cNvPr id="12" name="Picture 17" descr="Chart&#10;&#10;Description automatically generated">
              <a:extLst>
                <a:ext uri="{FF2B5EF4-FFF2-40B4-BE49-F238E27FC236}">
                  <a16:creationId xmlns:a16="http://schemas.microsoft.com/office/drawing/2014/main" id="{D0030278-D853-9A64-6873-A49EA28C9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777" b="89627"/>
            <a:stretch/>
          </p:blipFill>
          <p:spPr>
            <a:xfrm>
              <a:off x="9735552" y="1976674"/>
              <a:ext cx="2100103" cy="183845"/>
            </a:xfrm>
            <a:prstGeom prst="rect">
              <a:avLst/>
            </a:prstGeom>
          </p:spPr>
        </p:pic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27CAD2E3-78FF-8E69-BE79-4220DD78B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7851"/>
            <a:stretch/>
          </p:blipFill>
          <p:spPr>
            <a:xfrm>
              <a:off x="8014644" y="3079416"/>
              <a:ext cx="3781096" cy="214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579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ACA8E-103C-5758-8E84-22E41564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856" y="1818948"/>
            <a:ext cx="4031087" cy="446688"/>
          </a:xfrm>
        </p:spPr>
        <p:txBody>
          <a:bodyPr>
            <a:noAutofit/>
          </a:bodyPr>
          <a:lstStyle/>
          <a:p>
            <a:r>
              <a:rPr lang="en-US" sz="2200" b="1" dirty="0"/>
              <a:t>RGB color palette transport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in continuous settings (W2GN)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6" y="2222838"/>
            <a:ext cx="5724403" cy="3213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BEBA2F-6361-CA7D-B5A0-2014E26CEFB1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Wasserstein-2 Generative Networks.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Alexander Korotin et al., ICLR 2021.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C1FFC19-76A8-0733-718E-6BAE441B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2276371"/>
            <a:ext cx="4624387" cy="2137023"/>
          </a:xfrm>
          <a:prstGeom prst="rect">
            <a:avLst/>
          </a:prstGeom>
        </p:spPr>
      </p:pic>
      <p:pic>
        <p:nvPicPr>
          <p:cNvPr id="13" name="Picture 14" descr="Table&#10;&#10;Description automatically generated">
            <a:extLst>
              <a:ext uri="{FF2B5EF4-FFF2-40B4-BE49-F238E27FC236}">
                <a16:creationId xmlns:a16="http://schemas.microsoft.com/office/drawing/2014/main" id="{DC66AF26-28B5-64E6-468A-404D46D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607" y="4612295"/>
            <a:ext cx="4884682" cy="16795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66C08-63C5-2E09-9B3F-F06AF33A7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ABDC6-3162-6751-5A5A-EB4855D4A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4F603-67B0-19CA-84B5-E23045464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769" y="1985378"/>
            <a:ext cx="3294393" cy="26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141402" y="1375433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1B8A-833B-BD3C-75EA-90915DB1D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8B723-1497-351A-C6B2-A67470E28E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AF22A1-2824-D54F-915E-E79FB239ACCF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DC6C-590B-74C4-9550-B9133CA1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Flow Matching</a:t>
            </a:r>
          </a:p>
        </p:txBody>
      </p:sp>
      <p:pic>
        <p:nvPicPr>
          <p:cNvPr id="10" name="Content Placeholder 9" descr="A purple square with white dots&#10;&#10;Description automatically generated">
            <a:extLst>
              <a:ext uri="{FF2B5EF4-FFF2-40B4-BE49-F238E27FC236}">
                <a16:creationId xmlns:a16="http://schemas.microsoft.com/office/drawing/2014/main" id="{4C39B846-A5A0-DA14-0D57-A95A5DF96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963" y="4024453"/>
            <a:ext cx="4497630" cy="22488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746B-8FD2-997D-CBC3-CB1343DE5C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A4489-6447-868C-CCA6-3A7EE4258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F9569-1572-605D-A5AA-FE9CC41C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94D353-79A0-D38D-9EAD-4A7F47807A5E}"/>
              </a:ext>
            </a:extLst>
          </p:cNvPr>
          <p:cNvSpPr txBox="1">
            <a:spLocks/>
          </p:cNvSpPr>
          <p:nvPr/>
        </p:nvSpPr>
        <p:spPr>
          <a:xfrm>
            <a:off x="1895363" y="1120457"/>
            <a:ext cx="967359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Flow Matching.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Atanackovic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Zhang, Amos, Blanchette, Lee, Bengio, Tong,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Neklyudov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Workshop, 2024.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36361E-7E45-6803-67D6-EDC8DB86AD23}"/>
              </a:ext>
            </a:extLst>
          </p:cNvPr>
          <p:cNvSpPr txBox="1">
            <a:spLocks/>
          </p:cNvSpPr>
          <p:nvPr/>
        </p:nvSpPr>
        <p:spPr>
          <a:xfrm>
            <a:off x="826279" y="1604542"/>
            <a:ext cx="4675095" cy="981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Standard flow matching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AD08F62-8A4B-A025-BC29-BF17B3CD32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42046" y="3070377"/>
                <a:ext cx="6723377" cy="798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00503000000000000" pitchFamily="2" charset="7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AD08F62-8A4B-A025-BC29-BF17B3CD3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046" y="3070377"/>
                <a:ext cx="6723377" cy="7989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62DEDB-5EEF-EF2E-10C9-D7B7726CFF7F}"/>
              </a:ext>
            </a:extLst>
          </p:cNvPr>
          <p:cNvSpPr txBox="1">
            <a:spLocks/>
          </p:cNvSpPr>
          <p:nvPr/>
        </p:nvSpPr>
        <p:spPr>
          <a:xfrm>
            <a:off x="858755" y="2098552"/>
            <a:ext cx="5609280" cy="81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Flow Matching for Generative Modeling.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Lipman et al., ICLR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Flow Straight and Fast.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Liu, Gong, Liu, ICLR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Stochastic interpolants.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Albergo et al., 2023.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754A455-EF82-2D53-0277-BA4B5BECE965}"/>
              </a:ext>
            </a:extLst>
          </p:cNvPr>
          <p:cNvSpPr txBox="1">
            <a:spLocks/>
          </p:cNvSpPr>
          <p:nvPr/>
        </p:nvSpPr>
        <p:spPr>
          <a:xfrm>
            <a:off x="776223" y="5853077"/>
            <a:ext cx="4400896" cy="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Fjelde</a:t>
            </a: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Mathieu, </a:t>
            </a:r>
            <a:r>
              <a:rPr lang="en-US" sz="1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Dutordoir</a:t>
            </a: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9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mlg.eng.cam.ac.uk</a:t>
            </a:r>
            <a:r>
              <a:rPr lang="en-US" sz="9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/blog/2024/01/20/flow-</a:t>
            </a:r>
            <a:r>
              <a:rPr lang="en-US" sz="9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matching.html</a:t>
            </a:r>
            <a:endParaRPr lang="en-US" sz="900" i="1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573E65A-8A8B-A4CB-A0BE-63B937D9B9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9143" y="1582448"/>
                <a:ext cx="5506132" cy="3419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Meta flow matching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Amortize flows given conditioning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00503000000000000" pitchFamily="2" charset="77"/>
                      </a:rPr>
                      <m:t>𝑐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(similar to text-conditioned diffusion)</a:t>
                </a:r>
              </a:p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573E65A-8A8B-A4CB-A0BE-63B937D9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143" y="1582448"/>
                <a:ext cx="5506132" cy="3419858"/>
              </a:xfrm>
              <a:prstGeom prst="rect">
                <a:avLst/>
              </a:prstGeom>
              <a:blipFill>
                <a:blip r:embed="rId4"/>
                <a:stretch>
                  <a:fillRect l="-1843" t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CD729A8-2760-BF33-71FE-DDAF7BD31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5838" y="3203871"/>
                <a:ext cx="5966162" cy="726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00503000000000000" pitchFamily="2" charset="7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CD729A8-2760-BF33-71FE-DDAF7BD31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38" y="3203871"/>
                <a:ext cx="5966162" cy="726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C365B2-BB45-960C-2538-39CA7FA64498}"/>
              </a:ext>
            </a:extLst>
          </p:cNvPr>
          <p:cNvCxnSpPr>
            <a:cxnSpLocks/>
          </p:cNvCxnSpPr>
          <p:nvPr/>
        </p:nvCxnSpPr>
        <p:spPr>
          <a:xfrm flipV="1">
            <a:off x="6096000" y="1731925"/>
            <a:ext cx="0" cy="45934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C78314F-E37A-C63B-E085-495CC166B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067" y="4226611"/>
            <a:ext cx="2663707" cy="21082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B37967-1C3D-5513-663B-E77FD5F29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76" y="3936331"/>
            <a:ext cx="1984140" cy="8841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E987BE-6A84-4406-C52D-F196DAC0B7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3987"/>
          <a:stretch/>
        </p:blipFill>
        <p:spPr>
          <a:xfrm>
            <a:off x="9123921" y="4701520"/>
            <a:ext cx="1244594" cy="17002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40C69D-3587-2AAC-BBB1-65B7678BB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372" r="17075"/>
          <a:stretch/>
        </p:blipFill>
        <p:spPr>
          <a:xfrm>
            <a:off x="10314065" y="4697348"/>
            <a:ext cx="1053383" cy="17002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C6813F-C298-5C19-FA46-C716A5968440}"/>
              </a:ext>
            </a:extLst>
          </p:cNvPr>
          <p:cNvSpPr txBox="1"/>
          <p:nvPr/>
        </p:nvSpPr>
        <p:spPr>
          <a:xfrm>
            <a:off x="9301347" y="4883512"/>
            <a:ext cx="99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data</a:t>
            </a:r>
          </a:p>
        </p:txBody>
      </p:sp>
    </p:spTree>
    <p:extLst>
      <p:ext uri="{BB962C8B-B14F-4D97-AF65-F5344CB8AC3E}">
        <p14:creationId xmlns:p14="http://schemas.microsoft.com/office/powerpoint/2010/main" val="1528693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transportation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(and conditional) optimal transport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flow matching</a:t>
            </a:r>
          </a:p>
          <a:p>
            <a:endParaRPr lang="en-US" sz="2800" dirty="0"/>
          </a:p>
          <a:p>
            <a:r>
              <a:rPr lang="en-US" sz="2800" b="1" dirty="0"/>
              <a:t>Amortized convex conjugates</a:t>
            </a: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Lagrangian paths and geodesics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LLM attacks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23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53884B-4DA8-3951-4F0E-BCA55A7760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The convex conjugate of a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</a:rPr>
                      <m:t>𝒇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:</m:t>
                    </m:r>
                    <m:r>
                      <a:rPr lang="en-US" b="1" i="0" smtClean="0">
                        <a:latin typeface="Cambria Math" panose="02000503000000000000" pitchFamily="2" charset="77"/>
                      </a:rPr>
                      <m:t>𝛀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→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53884B-4DA8-3951-4F0E-BCA55A776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73D24-7ABD-44BA-4EB4-D04F6E633D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7827" y="1852424"/>
                <a:ext cx="4504767" cy="1143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73D24-7ABD-44BA-4EB4-D04F6E633D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7827" y="1852424"/>
                <a:ext cx="4504767" cy="114300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10AF1-01BE-6B3E-AF43-F98F87B193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13B39-D187-6C70-2208-2890ADA5B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7B1EB-9072-A111-24B7-CCA0269D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F54DF-5E46-CF92-874E-7612A9935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5213" r="53865" b="11924"/>
          <a:stretch/>
        </p:blipFill>
        <p:spPr>
          <a:xfrm>
            <a:off x="5966662" y="2497579"/>
            <a:ext cx="3145450" cy="29169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CEB87EA-F1BE-B4A8-4051-48E8EB79F681}"/>
              </a:ext>
            </a:extLst>
          </p:cNvPr>
          <p:cNvSpPr txBox="1">
            <a:spLocks/>
          </p:cNvSpPr>
          <p:nvPr/>
        </p:nvSpPr>
        <p:spPr>
          <a:xfrm>
            <a:off x="6919771" y="5460552"/>
            <a:ext cx="5688106" cy="502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remilepriol.github.io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dualityviz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9109F98-EC6F-BCEA-F32A-05D798CF21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3575" y="5097497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9109F98-EC6F-BCEA-F32A-05D798CF2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575" y="5097497"/>
                <a:ext cx="623047" cy="425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3287567-EE13-280A-82FB-861D6872E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5666" y="2567057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𝑓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3287567-EE13-280A-82FB-861D6872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666" y="2567057"/>
                <a:ext cx="623047" cy="425822"/>
              </a:xfrm>
              <a:prstGeom prst="rect">
                <a:avLst/>
              </a:prstGeom>
              <a:blipFill>
                <a:blip r:embed="rId7"/>
                <a:stretch>
                  <a:fillRect l="-8000" r="-22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6BA5EF-3892-0103-A3D3-D4ADF8145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82" t="3888" r="2113" b="10576"/>
          <a:stretch/>
        </p:blipFill>
        <p:spPr>
          <a:xfrm>
            <a:off x="9113278" y="2488615"/>
            <a:ext cx="3118711" cy="291693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D838CCD-A965-12C4-2377-14117C388A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2924" y="2475169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𝑦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D838CCD-A965-12C4-2377-14117C388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24" y="2475169"/>
                <a:ext cx="623047" cy="425822"/>
              </a:xfrm>
              <a:prstGeom prst="rect">
                <a:avLst/>
              </a:prstGeom>
              <a:blipFill>
                <a:blip r:embed="rId8"/>
                <a:stretch>
                  <a:fillRect l="-4000" r="-22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F71037-4164-9FDF-FC85-23C9A3B8DE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57113" y="5067605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F71037-4164-9FDF-FC85-23C9A3B8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113" y="5067605"/>
                <a:ext cx="623047" cy="425822"/>
              </a:xfrm>
              <a:prstGeom prst="rect">
                <a:avLst/>
              </a:prstGeom>
              <a:blipFill>
                <a:blip r:embed="rId9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56C3E00-261A-DCED-21AC-395CF72F93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136" y="1586753"/>
                <a:ext cx="5570460" cy="457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Naturally arises in:</a:t>
                </a:r>
              </a:p>
              <a:p>
                <a:pPr marL="457200" indent="-457200">
                  <a:buAutoNum type="arabicPeriod"/>
                </a:pPr>
                <a:r>
                  <a:rPr lang="en-US" b="1" dirty="0"/>
                  <a:t>physics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Hamiltonian from Lagrangian)</a:t>
                </a:r>
              </a:p>
              <a:p>
                <a:pPr marL="457200" indent="-457200">
                  <a:buAutoNum type="arabicPeriod"/>
                </a:pPr>
                <a:r>
                  <a:rPr lang="en-US" b="1" dirty="0"/>
                  <a:t>optimization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duality, optimal transport)</a:t>
                </a:r>
              </a:p>
              <a:p>
                <a:pPr marL="457200" indent="-457200">
                  <a:buAutoNum type="arabicPeriod"/>
                </a:pPr>
                <a:r>
                  <a:rPr lang="en-US" b="1" dirty="0"/>
                  <a:t>economics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supply from market)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r>
                  <a:rPr lang="en-US" b="1" dirty="0"/>
                  <a:t>Known closed-form </a:t>
                </a:r>
                <a:r>
                  <a:rPr lang="en-US" dirty="0"/>
                  <a:t>for simple functions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, 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𝑞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,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=1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⊤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𝑄𝑥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,   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AB0000"/>
                    </a:solidFill>
                  </a:rPr>
                  <a:t>Otherwise </a:t>
                </a:r>
                <a:r>
                  <a:rPr lang="en-US" b="1" dirty="0">
                    <a:solidFill>
                      <a:srgbClr val="AB0000"/>
                    </a:solidFill>
                  </a:rPr>
                  <a:t>difficult to numerically compute</a:t>
                </a:r>
              </a:p>
              <a:p>
                <a:r>
                  <a:rPr lang="en-US" dirty="0"/>
                  <a:t>Solve an optimization problem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amortize it!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maximizing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56C3E00-261A-DCED-21AC-395CF72F9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6" y="1586753"/>
                <a:ext cx="5570460" cy="4572000"/>
              </a:xfrm>
              <a:prstGeom prst="rect">
                <a:avLst/>
              </a:prstGeom>
              <a:blipFill>
                <a:blip r:embed="rId10"/>
                <a:stretch>
                  <a:fillRect l="-1367" t="-554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ubtitle 2">
            <a:extLst>
              <a:ext uri="{FF2B5EF4-FFF2-40B4-BE49-F238E27FC236}">
                <a16:creationId xmlns:a16="http://schemas.microsoft.com/office/drawing/2014/main" id="{1367F54F-48BE-E1F3-8C9A-0E9F71529459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</p:spTree>
    <p:extLst>
      <p:ext uri="{BB962C8B-B14F-4D97-AF65-F5344CB8AC3E}">
        <p14:creationId xmlns:p14="http://schemas.microsoft.com/office/powerpoint/2010/main" val="161894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820D-8B68-C049-AECE-F2766BCC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 + fine tuning = SOTA Neural 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0DD35-C948-B34D-A120-8DF0235A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Takeaway: </a:t>
            </a:r>
            <a:r>
              <a:rPr lang="en-US" dirty="0"/>
              <a:t>amortization choice important, fine-tuning significantly helps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890A8-F3A2-EC4F-93BA-0EEA1BD1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431"/>
            <a:ext cx="6978316" cy="4234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00328-868C-8F43-BA33-0E57605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90" y="4030664"/>
            <a:ext cx="5384800" cy="2095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4B8993-B094-874F-B177-B6CA34F33D28}"/>
              </a:ext>
            </a:extLst>
          </p:cNvPr>
          <p:cNvSpPr txBox="1">
            <a:spLocks/>
          </p:cNvSpPr>
          <p:nvPr/>
        </p:nvSpPr>
        <p:spPr>
          <a:xfrm>
            <a:off x="447841" y="2320703"/>
            <a:ext cx="8295106" cy="605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HD benchmarks: </a:t>
            </a:r>
            <a:r>
              <a:rPr lang="en-US" sz="1800" dirty="0"/>
              <a:t>Unexplained Variance Percentage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(UVP, lower is better)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842E24-D495-044D-9956-8F8D3655F6BA}"/>
              </a:ext>
            </a:extLst>
          </p:cNvPr>
          <p:cNvSpPr txBox="1">
            <a:spLocks/>
          </p:cNvSpPr>
          <p:nvPr/>
        </p:nvSpPr>
        <p:spPr>
          <a:xfrm>
            <a:off x="6978316" y="3784017"/>
            <a:ext cx="6216316" cy="493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/>
              <a:t>CelebA</a:t>
            </a:r>
            <a:r>
              <a:rPr lang="en-US" sz="1800" b="1" dirty="0"/>
              <a:t> benchmarks: </a:t>
            </a:r>
            <a:r>
              <a:rPr lang="en-US" sz="1800" dirty="0"/>
              <a:t>UVP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7DCDD2-BCB3-20C8-9E0E-AD82B4A7DD9E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 Neural Optimal Transport Solvers Work?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Korotin et al., NeurIPS 2021.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879FF02-ED22-0A27-54DC-AB034D19B0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011DA88-29FA-E22E-96F7-9443118A2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4F5E81-C68B-9B22-4F47-1F1A6DD7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1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004370-A9E7-2E4A-9E34-616F8F31C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081" y="1365052"/>
            <a:ext cx="1783856" cy="180126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436F2-8656-B447-A01A-2272CC41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39" y="1109137"/>
            <a:ext cx="76200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0D2FE-3E7B-F245-8E45-4B5AF95B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7" y="3166312"/>
            <a:ext cx="7620000" cy="226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CF023-9847-D841-AC47-56E29786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4379"/>
            <a:ext cx="10972800" cy="1273259"/>
          </a:xfrm>
        </p:spPr>
        <p:txBody>
          <a:bodyPr/>
          <a:lstStyle/>
          <a:p>
            <a:r>
              <a:rPr lang="en-US" dirty="0"/>
              <a:t>Transport between synthetic measures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5C33-C55E-4EA9-53D8-B7E9D627A5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7F0-B0C2-BDCC-5402-BC2AEB463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AA7F6-D382-B153-ACDD-879672F8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557F8-CCCD-BF4A-8D3C-FEE8F93A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81" y="5464341"/>
            <a:ext cx="6087979" cy="15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5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539-6865-BEED-B3D1-828557D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flows via continuous OT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3AA142-1958-0248-8525-5AEE53C3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Continuous OT for flows: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Works </a:t>
            </a:r>
            <a:r>
              <a:rPr lang="en-US" b="1" dirty="0"/>
              <a:t>only from samples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likelihoods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explicitly enforce invertibility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compute the log-</a:t>
            </a:r>
            <a:r>
              <a:rPr lang="en-US" dirty="0" err="1"/>
              <a:t>det</a:t>
            </a:r>
            <a:r>
              <a:rPr lang="en-US" dirty="0"/>
              <a:t> of the Jacobian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6C210B-66B9-4546-8EB8-538F4967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90" y="3544351"/>
            <a:ext cx="6797647" cy="2764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85F2A5-AB0A-214A-B8F8-BD48E7C8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59" y="1600201"/>
            <a:ext cx="4861641" cy="1132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89784-B7D7-9603-D369-41CDC3194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3594909"/>
            <a:ext cx="8141454" cy="271381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76B6CAB-F350-05BC-6802-40DF42D18B58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B06E-313E-7839-A633-B6ABA7F211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B49EC-C26B-947D-3304-B61ECEFB7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E58FC-0A0B-FD9E-C080-4F30A500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and optimization-based reasoning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3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6ECB84-9DB5-550D-132F-D3B8677B2678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483588-082F-8BC4-154C-4416953C48EC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545A309-2F0A-D02A-DBF2-9008FB163B0A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E545A7-3E6F-B20E-4384-B9C55025E50B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318111" cy="563956"/>
            <a:chOff x="2715710" y="4740455"/>
            <a:chExt cx="4318111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6" y="4880904"/>
              <a:ext cx="1821505" cy="4235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feasible actions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9002B78-DCFC-89C1-14B2-13C8100DDF30}"/>
              </a:ext>
            </a:extLst>
          </p:cNvPr>
          <p:cNvSpPr/>
          <p:nvPr/>
        </p:nvSpPr>
        <p:spPr>
          <a:xfrm>
            <a:off x="5619366" y="3964406"/>
            <a:ext cx="6365017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EA7BA551-FAFF-59CE-2DFA-3A0C0712A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3896" y="3951554"/>
                <a:ext cx="6568104" cy="7889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LLMs and VLMs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(for example)</a:t>
                </a:r>
                <a:b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prompt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= response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= response quality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EA7BA551-FAFF-59CE-2DFA-3A0C0712A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3896" y="3951554"/>
                <a:ext cx="6568104" cy="788952"/>
              </a:xfrm>
              <a:blipFill>
                <a:blip r:embed="rId4"/>
                <a:stretch>
                  <a:fillRect l="-1158" t="-4762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4C420D5-303F-0296-F159-0DA01FCFB175}"/>
              </a:ext>
            </a:extLst>
          </p:cNvPr>
          <p:cNvSpPr/>
          <p:nvPr/>
        </p:nvSpPr>
        <p:spPr>
          <a:xfrm>
            <a:off x="5623896" y="4872853"/>
            <a:ext cx="6365017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EE6959B8-79DD-8F6A-3166-AA8B563EA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4314" y="4860001"/>
                <a:ext cx="6097296" cy="7889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Robotic systems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(for example)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= joint angles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= torques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= distance to goal</a:t>
                </a: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EE6959B8-79DD-8F6A-3166-AA8B563EA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14" y="4860001"/>
                <a:ext cx="6097296" cy="788952"/>
              </a:xfrm>
              <a:prstGeom prst="rect">
                <a:avLst/>
              </a:prstGeom>
              <a:blipFill>
                <a:blip r:embed="rId5"/>
                <a:stretch>
                  <a:fillRect l="-1247" t="-317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C320922-B07A-69BB-FD23-30B3F9AAD99F}"/>
              </a:ext>
            </a:extLst>
          </p:cNvPr>
          <p:cNvSpPr txBox="1"/>
          <p:nvPr/>
        </p:nvSpPr>
        <p:spPr>
          <a:xfrm>
            <a:off x="5497453" y="5648953"/>
            <a:ext cx="680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separate from this talk: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learning cost, representations, constraints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F50825-461D-7E36-FC9C-1DB86BF479BB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3348934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B040-50D0-E640-B650-3BE6D03A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Conjugate amortization &amp; fine-tuning in OTT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9AED59-1A84-359C-65B0-4E9B9AC3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BC6D4-CBC9-DD43-95A8-5D20507A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1"/>
            <a:ext cx="12192000" cy="3912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52449-8F78-5787-D5AC-EC6E2CD34387}"/>
              </a:ext>
            </a:extLst>
          </p:cNvPr>
          <p:cNvSpPr txBox="1"/>
          <p:nvPr/>
        </p:nvSpPr>
        <p:spPr>
          <a:xfrm>
            <a:off x="-2240" y="1355793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Optimal Transport Tools.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Cuturi et al., 2022.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D0882B-6D23-1458-5109-295279AC6A98}"/>
              </a:ext>
            </a:extLst>
          </p:cNvPr>
          <p:cNvSpPr txBox="1">
            <a:spLocks/>
          </p:cNvSpPr>
          <p:nvPr/>
        </p:nvSpPr>
        <p:spPr>
          <a:xfrm>
            <a:off x="8789894" y="1177005"/>
            <a:ext cx="3594847" cy="503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github.com/ott-jax/ott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D9F7EAC-D405-592B-A1D7-48194835EB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828DF9B-F7B3-2BB5-FBD3-3E6E2F109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A9D2F0-9DB9-5C10-04E4-FA3CA5E80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45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transportation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(and conditional) optimal transport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flow matching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convex conjugates</a:t>
            </a:r>
          </a:p>
          <a:p>
            <a:r>
              <a:rPr lang="en-US" sz="2800" b="1" dirty="0"/>
              <a:t>Amortized Lagrangian paths and geodesics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LLM attacks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5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A75F-2F1F-4FD2-6F95-5EDDE466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Lagrangian paths and geodesics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00BC5-3CF3-1CA3-7BD7-7864E43E1A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6EC1-3A36-C3F5-3ADB-EF7D11377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1DAA-87A0-A43D-3C42-B945DD71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046E4A4-2D58-2E10-A703-9BC8C8EBA6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135" y="1586753"/>
                <a:ext cx="6487409" cy="457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Arises for:</a:t>
                </a:r>
              </a:p>
              <a:p>
                <a:pPr marL="457200" indent="-457200">
                  <a:spcBef>
                    <a:spcPts val="500"/>
                  </a:spcBef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Euclidean paths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dirty="0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00503000000000000" pitchFamily="2" charset="77"/>
                </a:endParaRPr>
              </a:p>
              <a:p>
                <a:pPr marL="457200" indent="-457200">
                  <a:spcBef>
                    <a:spcPts val="500"/>
                  </a:spcBef>
                  <a:buAutoNum type="arabicPeriod"/>
                </a:pPr>
                <a:r>
                  <a:rPr lang="en-US" b="1" dirty="0"/>
                  <a:t>…</a:t>
                </a:r>
                <a:r>
                  <a:rPr lang="en-US" b="1" dirty="0">
                    <a:solidFill>
                      <a:schemeClr val="tx1"/>
                    </a:solidFill>
                  </a:rPr>
                  <a:t> with obstacles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𝑈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spcBef>
                    <a:spcPts val="500"/>
                  </a:spcBef>
                  <a:buAutoNum type="arabicPeriod"/>
                </a:pPr>
                <a:r>
                  <a:rPr lang="en-US" b="1" dirty="0"/>
                  <a:t>Geodesics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AutoNum type="arabicPeriod"/>
                </a:pPr>
                <a:endParaRPr lang="en-US" b="1" dirty="0"/>
              </a:p>
              <a:p>
                <a:r>
                  <a:rPr lang="en-US" b="1" dirty="0"/>
                  <a:t>Known closed-form </a:t>
                </a:r>
                <a:r>
                  <a:rPr lang="en-US" dirty="0"/>
                  <a:t>on simple geometries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Euclidean: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+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𝑡𝑦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AB0000"/>
                    </a:solidFill>
                  </a:rPr>
                  <a:t>Otherwise </a:t>
                </a:r>
                <a:r>
                  <a:rPr lang="en-US" b="1" dirty="0">
                    <a:solidFill>
                      <a:srgbClr val="AB0000"/>
                    </a:solidFill>
                  </a:rPr>
                  <a:t>difficult to numerically compute</a:t>
                </a:r>
              </a:p>
              <a:p>
                <a:r>
                  <a:rPr lang="en-US" dirty="0"/>
                  <a:t>Solve an optimization problem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,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amortize it!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the geodesic path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046E4A4-2D58-2E10-A703-9BC8C8EBA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5" y="1586753"/>
                <a:ext cx="6487409" cy="4572000"/>
              </a:xfrm>
              <a:prstGeom prst="rect">
                <a:avLst/>
              </a:prstGeom>
              <a:blipFill>
                <a:blip r:embed="rId6"/>
                <a:stretch>
                  <a:fillRect l="-1172" t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68C78F4-7D8F-C2C3-27B5-F1FBEDA6BE15}"/>
              </a:ext>
            </a:extLst>
          </p:cNvPr>
          <p:cNvGrpSpPr/>
          <p:nvPr/>
        </p:nvGrpSpPr>
        <p:grpSpPr>
          <a:xfrm>
            <a:off x="7166536" y="2363864"/>
            <a:ext cx="1896555" cy="1881000"/>
            <a:chOff x="7541849" y="2439107"/>
            <a:chExt cx="4040551" cy="4007412"/>
          </a:xfrm>
        </p:grpSpPr>
        <p:pic>
          <p:nvPicPr>
            <p:cNvPr id="15" name="Picture 2" descr="shorten path to geodesic">
              <a:extLst>
                <a:ext uri="{FF2B5EF4-FFF2-40B4-BE49-F238E27FC236}">
                  <a16:creationId xmlns:a16="http://schemas.microsoft.com/office/drawing/2014/main" id="{4793A517-738C-58EB-EECC-42EFC4BFDA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66" t="3935"/>
            <a:stretch/>
          </p:blipFill>
          <p:spPr bwMode="auto">
            <a:xfrm>
              <a:off x="7541849" y="2439107"/>
              <a:ext cx="4040551" cy="40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75EF95-5039-5DD9-E3F6-B971BD23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41849" y="2502638"/>
              <a:ext cx="800100" cy="5842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459447B-8B7C-B37C-C15C-B9D12B049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1824" y="2720103"/>
                <a:ext cx="1117073" cy="404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459447B-8B7C-B37C-C15C-B9D12B04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24" y="2720103"/>
                <a:ext cx="1117073" cy="4044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6D8415-C7EB-B6F0-236E-DC1E15B2D4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3566" y="3769394"/>
                <a:ext cx="1117073" cy="404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6D8415-C7EB-B6F0-236E-DC1E15B2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66" y="3769394"/>
                <a:ext cx="1117073" cy="4044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1E5A4-914A-B7AE-76B3-7FC34CBBA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2339" y="2857494"/>
                <a:ext cx="1117073" cy="404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1E5A4-914A-B7AE-76B3-7FC34CBBA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339" y="2857494"/>
                <a:ext cx="1117073" cy="4044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F19B594-1512-BCC8-981B-E2B7412FC7FF}"/>
              </a:ext>
            </a:extLst>
          </p:cNvPr>
          <p:cNvSpPr txBox="1">
            <a:spLocks/>
          </p:cNvSpPr>
          <p:nvPr/>
        </p:nvSpPr>
        <p:spPr>
          <a:xfrm>
            <a:off x="2124637" y="1095837"/>
            <a:ext cx="8377516" cy="65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incorporates </a:t>
            </a:r>
            <a:r>
              <a:rPr lang="en-US" b="1"/>
              <a:t>physical knowledge</a:t>
            </a:r>
            <a:r>
              <a:rPr lang="en-US"/>
              <a:t> from the world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(e.g., obstacles, manifolds)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GMM">
            <a:hlinkClick r:id="" action="ppaction://media"/>
            <a:extLst>
              <a:ext uri="{FF2B5EF4-FFF2-40B4-BE49-F238E27FC236}">
                <a16:creationId xmlns:a16="http://schemas.microsoft.com/office/drawing/2014/main" id="{27710F1F-331E-9B8D-DBE4-BB2F92CF2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404006" y="2463731"/>
            <a:ext cx="1662923" cy="1662923"/>
          </a:xfrm>
          <a:prstGeom prst="rect">
            <a:avLst/>
          </a:prstGeom>
        </p:spPr>
      </p:pic>
      <p:pic>
        <p:nvPicPr>
          <p:cNvPr id="26" name="birds-out">
            <a:hlinkClick r:id="" action="ppaction://media"/>
            <a:extLst>
              <a:ext uri="{FF2B5EF4-FFF2-40B4-BE49-F238E27FC236}">
                <a16:creationId xmlns:a16="http://schemas.microsoft.com/office/drawing/2014/main" id="{D411AA17-B797-A0FF-71F8-AE3928A970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208615" y="4243776"/>
            <a:ext cx="4043906" cy="2265258"/>
          </a:xfrm>
          <a:prstGeom prst="rect">
            <a:avLst/>
          </a:prstGeom>
          <a:effectLst>
            <a:softEdge rad="68991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C84F81-D9BB-C9E7-8F88-8EC52FA71B8B}"/>
              </a:ext>
            </a:extLst>
          </p:cNvPr>
          <p:cNvSpPr txBox="1"/>
          <p:nvPr/>
        </p:nvSpPr>
        <p:spPr>
          <a:xfrm>
            <a:off x="7187553" y="6198836"/>
            <a:ext cx="867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68CDF2B-92B8-E794-4583-73ABB18C046D}"/>
              </a:ext>
            </a:extLst>
          </p:cNvPr>
          <p:cNvSpPr txBox="1">
            <a:spLocks/>
          </p:cNvSpPr>
          <p:nvPr/>
        </p:nvSpPr>
        <p:spPr>
          <a:xfrm>
            <a:off x="9494933" y="4005906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source: Liu et al.,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E6B6C5F-BD0C-CE31-0566-9C0538D3E9A7}"/>
              </a:ext>
            </a:extLst>
          </p:cNvPr>
          <p:cNvSpPr txBox="1">
            <a:spLocks/>
          </p:cNvSpPr>
          <p:nvPr/>
        </p:nvSpPr>
        <p:spPr>
          <a:xfrm>
            <a:off x="7512165" y="4005906"/>
            <a:ext cx="1285977" cy="386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F4B45EE-EBF8-5A1F-7114-D88D548B1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7827" y="1395226"/>
                <a:ext cx="4504767" cy="1143001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F4B45EE-EBF8-5A1F-7114-D88D548B1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7827" y="1395226"/>
                <a:ext cx="4504767" cy="1143001"/>
              </a:xfrm>
              <a:blipFill>
                <a:blip r:embed="rId16"/>
                <a:stretch>
                  <a:fillRect t="-109890" b="-168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7DB4A7D-1178-74A1-3BD5-652E42098341}"/>
              </a:ext>
            </a:extLst>
          </p:cNvPr>
          <p:cNvSpPr/>
          <p:nvPr/>
        </p:nvSpPr>
        <p:spPr>
          <a:xfrm>
            <a:off x="1213992" y="1945464"/>
            <a:ext cx="4114186" cy="1814788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414B96-92B9-4DA5-CDD8-9CD9B1A81F2A}"/>
              </a:ext>
            </a:extLst>
          </p:cNvPr>
          <p:cNvSpPr/>
          <p:nvPr/>
        </p:nvSpPr>
        <p:spPr>
          <a:xfrm>
            <a:off x="6096000" y="2346419"/>
            <a:ext cx="5186308" cy="831686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0A247-C9E0-20E5-0828-150A7656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transport with Lagrangian paths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2BDCC-C9C5-15D4-19E4-6596B0609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E4017-2ED2-19B9-BA29-6EE3D896D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CDBF-08F7-B3F4-0AE9-0B243E35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911FE43-ED9F-58BD-ACCF-7EC3CBA17FDB}"/>
              </a:ext>
            </a:extLst>
          </p:cNvPr>
          <p:cNvSpPr txBox="1">
            <a:spLocks/>
          </p:cNvSpPr>
          <p:nvPr/>
        </p:nvSpPr>
        <p:spPr>
          <a:xfrm>
            <a:off x="2522164" y="1193517"/>
            <a:ext cx="8691344" cy="111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CEF2528-0422-ECE7-39C0-E35F3A17D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6978" y="2332997"/>
                <a:ext cx="677731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𝛾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arginf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CEF2528-0422-ECE7-39C0-E35F3A17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78" y="2332997"/>
                <a:ext cx="6777317" cy="945900"/>
              </a:xfrm>
              <a:prstGeom prst="rect">
                <a:avLst/>
              </a:prstGeom>
              <a:blipFill>
                <a:blip r:embed="rId2"/>
                <a:stretch>
                  <a:fillRect t="-130263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977A76-A16B-C26A-FEFF-EE0358F0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8" y="4341575"/>
            <a:ext cx="6060687" cy="165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DB49F-FB40-2385-80A9-B82016525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003"/>
          <a:stretch/>
        </p:blipFill>
        <p:spPr>
          <a:xfrm>
            <a:off x="7232000" y="6089691"/>
            <a:ext cx="4321189" cy="345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7B7996-B7B6-8F9B-FA08-1AA319A6569A}"/>
                  </a:ext>
                </a:extLst>
              </p:cNvPr>
              <p:cNvSpPr txBox="1"/>
              <p:nvPr/>
            </p:nvSpPr>
            <p:spPr>
              <a:xfrm>
                <a:off x="1551612" y="1860149"/>
                <a:ext cx="3240311" cy="10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Γ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∬"/>
                              <m:limLoc m:val="undOvr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𝒳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7B7996-B7B6-8F9B-FA08-1AA319A6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12" y="1860149"/>
                <a:ext cx="3240311" cy="1094852"/>
              </a:xfrm>
              <a:prstGeom prst="rect">
                <a:avLst/>
              </a:prstGeom>
              <a:blipFill>
                <a:blip r:embed="rId5"/>
                <a:stretch>
                  <a:fillRect l="-391" t="-100000" b="-15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>
                <a:extLst>
                  <a:ext uri="{FF2B5EF4-FFF2-40B4-BE49-F238E27FC236}">
                    <a16:creationId xmlns:a16="http://schemas.microsoft.com/office/drawing/2014/main" id="{9ECFF0B8-89AB-95C6-0BD5-17F6EA361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4071" y="2800885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8" name="Content Placeholder 7">
                <a:extLst>
                  <a:ext uri="{FF2B5EF4-FFF2-40B4-BE49-F238E27FC236}">
                    <a16:creationId xmlns:a16="http://schemas.microsoft.com/office/drawing/2014/main" id="{9ECFF0B8-89AB-95C6-0BD5-17F6EA361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071" y="2800885"/>
                <a:ext cx="4154107" cy="945900"/>
              </a:xfrm>
              <a:prstGeom prst="rect">
                <a:avLst/>
              </a:prstGeom>
              <a:blipFill>
                <a:blip r:embed="rId6"/>
                <a:stretch>
                  <a:fillRect t="-131579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EF6B6E0-8C8E-A378-2561-E5836FAB86AA}"/>
              </a:ext>
            </a:extLst>
          </p:cNvPr>
          <p:cNvSpPr txBox="1"/>
          <p:nvPr/>
        </p:nvSpPr>
        <p:spPr>
          <a:xfrm>
            <a:off x="6096000" y="2021991"/>
            <a:ext cx="449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Path amortization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(parameterize as splines)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39F9-17B3-DE29-50DA-6D1D9D4E8781}"/>
              </a:ext>
            </a:extLst>
          </p:cNvPr>
          <p:cNvSpPr txBox="1"/>
          <p:nvPr/>
        </p:nvSpPr>
        <p:spPr>
          <a:xfrm>
            <a:off x="1203628" y="1626993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Lagrangian OT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(Kantorovich primal)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E3BD93-945D-5D19-C0DC-4D50F2896E68}"/>
              </a:ext>
            </a:extLst>
          </p:cNvPr>
          <p:cNvCxnSpPr/>
          <p:nvPr/>
        </p:nvCxnSpPr>
        <p:spPr>
          <a:xfrm>
            <a:off x="609600" y="3939988"/>
            <a:ext cx="106727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close up of a screen&#10;&#10;Description automatically generated">
            <a:extLst>
              <a:ext uri="{FF2B5EF4-FFF2-40B4-BE49-F238E27FC236}">
                <a16:creationId xmlns:a16="http://schemas.microsoft.com/office/drawing/2014/main" id="{EB5203A6-B50E-3F59-3659-52BBC6CCB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300" y="4312814"/>
            <a:ext cx="3665759" cy="18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69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3584-227B-17F4-EBBB-BE3BFBF4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NLOT excels at solving OT and learning metrics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549603-6DC4-8204-CEE9-DB711DC28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121" y="4570412"/>
            <a:ext cx="10172700" cy="1739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DD8B-14B5-9BBD-224D-C63A9E2B3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4C57-2B0F-5BEE-AFE4-71993D1B3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5F48-036F-B51B-813A-3DF26CFD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8AE16-EC6D-4748-560E-187BFAE8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4" y="2070913"/>
            <a:ext cx="5359054" cy="2214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BF324A-4C18-BA12-BE62-EE94E442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69" y="1885681"/>
            <a:ext cx="5786631" cy="266171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243AC1B5-F41D-18BF-D984-8D81D129FE40}"/>
              </a:ext>
            </a:extLst>
          </p:cNvPr>
          <p:cNvSpPr txBox="1">
            <a:spLocks/>
          </p:cNvSpPr>
          <p:nvPr/>
        </p:nvSpPr>
        <p:spPr>
          <a:xfrm>
            <a:off x="2522164" y="1193517"/>
            <a:ext cx="8691344" cy="111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Riemannian Metric Learning via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Solomon, ICLR 2023.</a:t>
            </a:r>
          </a:p>
        </p:txBody>
      </p:sp>
    </p:spTree>
    <p:extLst>
      <p:ext uri="{BB962C8B-B14F-4D97-AF65-F5344CB8AC3E}">
        <p14:creationId xmlns:p14="http://schemas.microsoft.com/office/powerpoint/2010/main" val="2701906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CC69-D946-6962-CFB5-BBEF3E17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amortization in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DA325-4AC5-040A-872E-F12A9DBAE2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88DE4-919F-B5D1-50CC-3DF955927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20E22-D819-F806-1082-CECCA74B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84A373-0C7C-0F87-7C20-AEC4E581E054}"/>
              </a:ext>
            </a:extLst>
          </p:cNvPr>
          <p:cNvSpPr/>
          <p:nvPr/>
        </p:nvSpPr>
        <p:spPr>
          <a:xfrm>
            <a:off x="222136" y="4455238"/>
            <a:ext cx="6427693" cy="146467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1AB37B-4513-C893-E567-24D6A7A04FFE}"/>
              </a:ext>
            </a:extLst>
          </p:cNvPr>
          <p:cNvSpPr/>
          <p:nvPr/>
        </p:nvSpPr>
        <p:spPr>
          <a:xfrm>
            <a:off x="2832184" y="4821615"/>
            <a:ext cx="3702005" cy="945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6B243-DB17-0169-1869-0040E40ED37D}"/>
              </a:ext>
            </a:extLst>
          </p:cNvPr>
          <p:cNvSpPr/>
          <p:nvPr/>
        </p:nvSpPr>
        <p:spPr>
          <a:xfrm>
            <a:off x="403373" y="4811776"/>
            <a:ext cx="2108773" cy="5659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51283D-2C58-E50B-9452-BF956B04686B}"/>
              </a:ext>
            </a:extLst>
          </p:cNvPr>
          <p:cNvSpPr/>
          <p:nvPr/>
        </p:nvSpPr>
        <p:spPr>
          <a:xfrm>
            <a:off x="244911" y="3257243"/>
            <a:ext cx="3184392" cy="6596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918A77-4D50-B925-5DE1-23AB6DA2DA4E}"/>
              </a:ext>
            </a:extLst>
          </p:cNvPr>
          <p:cNvSpPr/>
          <p:nvPr/>
        </p:nvSpPr>
        <p:spPr>
          <a:xfrm>
            <a:off x="183106" y="1835959"/>
            <a:ext cx="5810889" cy="8799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CAA92B67-AD52-F27F-16FD-948038A1A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910" y="3353774"/>
                <a:ext cx="3184392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CAA92B67-AD52-F27F-16FD-948038A1A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0" y="3353774"/>
                <a:ext cx="3184392" cy="687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B6A498C9-BDA5-1C38-5B0F-67E9A35E0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3067" y="4843477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B6A498C9-BDA5-1C38-5B0F-67E9A35E0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067" y="4843477"/>
                <a:ext cx="4154107" cy="945900"/>
              </a:xfrm>
              <a:prstGeom prst="rect">
                <a:avLst/>
              </a:prstGeom>
              <a:blipFill>
                <a:blip r:embed="rId3"/>
                <a:stretch>
                  <a:fillRect t="-131579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6C369-D09F-C7A4-2BB9-CA46FEEC9256}"/>
                  </a:ext>
                </a:extLst>
              </p:cNvPr>
              <p:cNvSpPr txBox="1"/>
              <p:nvPr/>
            </p:nvSpPr>
            <p:spPr>
              <a:xfrm>
                <a:off x="-265889" y="1835960"/>
                <a:ext cx="6821357" cy="814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6C369-D09F-C7A4-2BB9-CA46FEEC9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5889" y="1835960"/>
                <a:ext cx="6821357" cy="814582"/>
              </a:xfrm>
              <a:prstGeom prst="rect">
                <a:avLst/>
              </a:prstGeom>
              <a:blipFill>
                <a:blip r:embed="rId4"/>
                <a:stretch>
                  <a:fillRect t="-153846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87083D52-8D44-11FC-D8A6-D7CBB01A00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1884" y="4859565"/>
                <a:ext cx="2991124" cy="565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87083D52-8D44-11FC-D8A6-D7CBB01A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884" y="4859565"/>
                <a:ext cx="2991124" cy="5659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85AC95-25AB-D65C-7BF9-55CE349B1FDA}"/>
              </a:ext>
            </a:extLst>
          </p:cNvPr>
          <p:cNvSpPr txBox="1">
            <a:spLocks/>
          </p:cNvSpPr>
          <p:nvPr/>
        </p:nvSpPr>
        <p:spPr>
          <a:xfrm>
            <a:off x="206190" y="1477917"/>
            <a:ext cx="2279994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Kantorovich dual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372DBC6-BEBF-D35A-6AFD-20755ADAC6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910" y="2881931"/>
                <a:ext cx="2279994" cy="3963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𝒄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-transform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372DBC6-BEBF-D35A-6AFD-20755ADAC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0" y="2881931"/>
                <a:ext cx="2279994" cy="396379"/>
              </a:xfrm>
              <a:prstGeom prst="rect">
                <a:avLst/>
              </a:prstGeom>
              <a:blipFill>
                <a:blip r:embed="rId6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E03CC0-4E67-7C0C-4C7E-2125F22EE86F}"/>
              </a:ext>
            </a:extLst>
          </p:cNvPr>
          <p:cNvSpPr txBox="1">
            <a:spLocks/>
          </p:cNvSpPr>
          <p:nvPr/>
        </p:nvSpPr>
        <p:spPr>
          <a:xfrm>
            <a:off x="336138" y="4458737"/>
            <a:ext cx="2587342" cy="420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Squared Euclidean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B544117-F7A1-F1FC-982F-F8DE0368AE15}"/>
              </a:ext>
            </a:extLst>
          </p:cNvPr>
          <p:cNvSpPr txBox="1">
            <a:spLocks/>
          </p:cNvSpPr>
          <p:nvPr/>
        </p:nvSpPr>
        <p:spPr>
          <a:xfrm>
            <a:off x="2815936" y="4455238"/>
            <a:ext cx="3057035" cy="396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Lagrangian </a:t>
            </a:r>
            <a:r>
              <a:rPr lang="en-US" dirty="0">
                <a:solidFill>
                  <a:schemeClr val="tx1"/>
                </a:solidFill>
              </a:rPr>
              <a:t>(e.g., geodesics)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FDFFA8-4087-AC5D-75A1-C6B5AE49CFBF}"/>
              </a:ext>
            </a:extLst>
          </p:cNvPr>
          <p:cNvSpPr txBox="1">
            <a:spLocks/>
          </p:cNvSpPr>
          <p:nvPr/>
        </p:nvSpPr>
        <p:spPr>
          <a:xfrm>
            <a:off x="293681" y="4069703"/>
            <a:ext cx="2279994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Costs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BAD57C-49AD-2E25-DA97-E9CE90332BC4}"/>
              </a:ext>
            </a:extLst>
          </p:cNvPr>
          <p:cNvCxnSpPr>
            <a:cxnSpLocks/>
          </p:cNvCxnSpPr>
          <p:nvPr/>
        </p:nvCxnSpPr>
        <p:spPr>
          <a:xfrm>
            <a:off x="2981234" y="2433993"/>
            <a:ext cx="0" cy="8232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7EBCB5-00CD-3BD1-84B4-A8723682761B}"/>
              </a:ext>
            </a:extLst>
          </p:cNvPr>
          <p:cNvCxnSpPr>
            <a:cxnSpLocks/>
          </p:cNvCxnSpPr>
          <p:nvPr/>
        </p:nvCxnSpPr>
        <p:spPr>
          <a:xfrm>
            <a:off x="2629961" y="3763476"/>
            <a:ext cx="0" cy="70260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0A3FC5E-98AD-182E-8030-9B48D1CDD098}"/>
              </a:ext>
            </a:extLst>
          </p:cNvPr>
          <p:cNvSpPr txBox="1"/>
          <p:nvPr/>
        </p:nvSpPr>
        <p:spPr>
          <a:xfrm rot="442072">
            <a:off x="4511910" y="1515927"/>
            <a:ext cx="198483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BDAAE0-CC7F-2CA5-D201-915F837E93AB}"/>
              </a:ext>
            </a:extLst>
          </p:cNvPr>
          <p:cNvSpPr txBox="1"/>
          <p:nvPr/>
        </p:nvSpPr>
        <p:spPr>
          <a:xfrm>
            <a:off x="3171683" y="3723189"/>
            <a:ext cx="204414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that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BB3577-25A3-D31B-AF92-6BF762FBE59A}"/>
              </a:ext>
            </a:extLst>
          </p:cNvPr>
          <p:cNvSpPr txBox="1"/>
          <p:nvPr/>
        </p:nvSpPr>
        <p:spPr>
          <a:xfrm>
            <a:off x="5849097" y="4563888"/>
            <a:ext cx="1276311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this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1CEC34E0-43B2-C178-B62A-1D15D247A69F}"/>
              </a:ext>
            </a:extLst>
          </p:cNvPr>
          <p:cNvSpPr txBox="1">
            <a:spLocks/>
          </p:cNvSpPr>
          <p:nvPr/>
        </p:nvSpPr>
        <p:spPr>
          <a:xfrm>
            <a:off x="6679521" y="5088873"/>
            <a:ext cx="5961073" cy="1083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</a:t>
            </a:r>
            <a:b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34C8E57A-6106-8FFF-9C5C-539F1BE91460}"/>
              </a:ext>
            </a:extLst>
          </p:cNvPr>
          <p:cNvSpPr txBox="1">
            <a:spLocks/>
          </p:cNvSpPr>
          <p:nvPr/>
        </p:nvSpPr>
        <p:spPr>
          <a:xfrm>
            <a:off x="5215832" y="3654616"/>
            <a:ext cx="6405730" cy="76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b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B1518BE-8AC6-26F6-0A84-B7F8BDE30213}"/>
              </a:ext>
            </a:extLst>
          </p:cNvPr>
          <p:cNvSpPr txBox="1">
            <a:spLocks/>
          </p:cNvSpPr>
          <p:nvPr/>
        </p:nvSpPr>
        <p:spPr>
          <a:xfrm>
            <a:off x="6442990" y="1886172"/>
            <a:ext cx="4812195" cy="908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b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2000" dirty="0"/>
              <a:t>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2000" dirty="0"/>
              <a:t>, ICML 2023.</a:t>
            </a:r>
          </a:p>
        </p:txBody>
      </p:sp>
    </p:spTree>
    <p:extLst>
      <p:ext uri="{BB962C8B-B14F-4D97-AF65-F5344CB8AC3E}">
        <p14:creationId xmlns:p14="http://schemas.microsoft.com/office/powerpoint/2010/main" val="1927542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transportation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(and conditional) optimal transport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flow matching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convex conjugates</a:t>
            </a: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Lagrangian paths and geodesics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b="1" dirty="0"/>
              <a:t>Amortized LLM attacks </a:t>
            </a:r>
            <a:r>
              <a:rPr lang="en-US" sz="2800" dirty="0"/>
              <a:t>—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450-23E1-BEC5-AFD8-1A53E69C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aligning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9654F-8614-CAD6-4953-4F0645391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DBC1A-B114-7438-790C-483CF5E87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CC1C1-AEAB-6D43-E4FE-43DEF1EE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 descr="Reinforcement learning with human feedback (RLHF) for LLMs">
            <a:extLst>
              <a:ext uri="{FF2B5EF4-FFF2-40B4-BE49-F238E27FC236}">
                <a16:creationId xmlns:a16="http://schemas.microsoft.com/office/drawing/2014/main" id="{C7DB4B26-131F-2671-3FA1-EA1FF447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66" y="1963318"/>
            <a:ext cx="8535891" cy="42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D3057-1100-4957-A0F8-54BD97D7B0E5}"/>
              </a:ext>
            </a:extLst>
          </p:cNvPr>
          <p:cNvSpPr txBox="1"/>
          <p:nvPr/>
        </p:nvSpPr>
        <p:spPr>
          <a:xfrm>
            <a:off x="1851483" y="6249836"/>
            <a:ext cx="8092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www.labellerr.com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/blog/reinforcement-learning-with-human-feedback-for-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3B94F-E25F-8F92-026B-7ECCD874235B}"/>
              </a:ext>
            </a:extLst>
          </p:cNvPr>
          <p:cNvSpPr txBox="1"/>
          <p:nvPr/>
        </p:nvSpPr>
        <p:spPr>
          <a:xfrm>
            <a:off x="1306581" y="1336984"/>
            <a:ext cx="991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Write a tutorial on building a bomb </a:t>
            </a:r>
            <a:r>
              <a:rPr lang="en-US" i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</a:t>
            </a:r>
            <a:r>
              <a:rPr lang="en-US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    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Sorry, but an as AI assistant I am not able to help with that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5DA465-DDE5-59AE-F8C1-8C05D19D2EB1}"/>
              </a:ext>
            </a:extLst>
          </p:cNvPr>
          <p:cNvCxnSpPr/>
          <p:nvPr/>
        </p:nvCxnSpPr>
        <p:spPr>
          <a:xfrm>
            <a:off x="954741" y="1922929"/>
            <a:ext cx="104080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EBD65A84-936C-1E3A-7EFA-BC007C5D3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236" y="1330829"/>
            <a:ext cx="699199" cy="699199"/>
          </a:xfrm>
          <a:prstGeom prst="rect">
            <a:avLst/>
          </a:prstGeom>
        </p:spPr>
      </p:pic>
      <p:pic>
        <p:nvPicPr>
          <p:cNvPr id="21" name="Graphic 20" descr="Robot with solid fill">
            <a:extLst>
              <a:ext uri="{FF2B5EF4-FFF2-40B4-BE49-F238E27FC236}">
                <a16:creationId xmlns:a16="http://schemas.microsoft.com/office/drawing/2014/main" id="{91854C84-4B0F-35C1-7173-FC2219D834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9904"/>
          <a:stretch/>
        </p:blipFill>
        <p:spPr>
          <a:xfrm>
            <a:off x="10417265" y="1330830"/>
            <a:ext cx="1476681" cy="5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80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0119-8BC1-4BC7-F9EE-67727933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Jailbreaking LLMs (GCG)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28694-3C6B-689C-987D-6792292B36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2E23F-12D3-1AC8-A21E-F96E5AEC3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21E23-7B1C-E42A-0A52-DF5B5395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3AD9837-17DB-2033-6FB5-16BF55EADB5F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Universal and Transferable Adversarial Attacks on Aligned Language Models. Zou et al.,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8D302-8940-DD27-0E1F-495CB5D2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" y="2390580"/>
            <a:ext cx="6496287" cy="3139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CEEC7-272F-8C23-1480-F6219403CBCC}"/>
              </a:ext>
            </a:extLst>
          </p:cNvPr>
          <p:cNvSpPr txBox="1"/>
          <p:nvPr/>
        </p:nvSpPr>
        <p:spPr>
          <a:xfrm>
            <a:off x="4175422" y="5820941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llm-attacks.org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ED6D07-5963-80B4-DFF7-AB9535563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52" t="15753"/>
          <a:stretch/>
        </p:blipFill>
        <p:spPr>
          <a:xfrm>
            <a:off x="6512934" y="2448523"/>
            <a:ext cx="5486400" cy="2526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96C7C-064F-3F36-4DB3-C9463A6550E3}"/>
              </a:ext>
            </a:extLst>
          </p:cNvPr>
          <p:cNvSpPr txBox="1"/>
          <p:nvPr/>
        </p:nvSpPr>
        <p:spPr>
          <a:xfrm>
            <a:off x="4750092" y="1621487"/>
            <a:ext cx="592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attack string is static and has high perplexity — easy to filter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1BB5F6-16B7-64D2-5758-F3D9E36EC486}"/>
              </a:ext>
            </a:extLst>
          </p:cNvPr>
          <p:cNvCxnSpPr/>
          <p:nvPr/>
        </p:nvCxnSpPr>
        <p:spPr>
          <a:xfrm flipH="1">
            <a:off x="6096000" y="1961473"/>
            <a:ext cx="416934" cy="429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97471D-99EC-F1BD-C30D-350FF5206F4D}"/>
              </a:ext>
            </a:extLst>
          </p:cNvPr>
          <p:cNvCxnSpPr>
            <a:cxnSpLocks/>
          </p:cNvCxnSpPr>
          <p:nvPr/>
        </p:nvCxnSpPr>
        <p:spPr>
          <a:xfrm>
            <a:off x="10051714" y="1977372"/>
            <a:ext cx="383204" cy="47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Warning with solid fill">
            <a:extLst>
              <a:ext uri="{FF2B5EF4-FFF2-40B4-BE49-F238E27FC236}">
                <a16:creationId xmlns:a16="http://schemas.microsoft.com/office/drawing/2014/main" id="{8EC50574-35CC-19A6-7620-EFE550C7B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3929" y="1536564"/>
            <a:ext cx="505560" cy="5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98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D841-C406-323C-F8BB-00060FF1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Prompt-conditional attacks via amortization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749A-3482-067D-A556-1BD53B7398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D0D95-FC2A-7113-8519-E1BC2C710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1687-1187-9A28-D85F-CFA9B7A5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65ADF75F-D8FE-7C28-3F9A-2202E7338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" y="1780731"/>
            <a:ext cx="699199" cy="699199"/>
          </a:xfrm>
          <a:prstGeom prst="rect">
            <a:avLst/>
          </a:prstGeom>
        </p:spPr>
      </p:pic>
      <p:pic>
        <p:nvPicPr>
          <p:cNvPr id="11" name="Graphic 10" descr="Robot with solid fill">
            <a:extLst>
              <a:ext uri="{FF2B5EF4-FFF2-40B4-BE49-F238E27FC236}">
                <a16:creationId xmlns:a16="http://schemas.microsoft.com/office/drawing/2014/main" id="{30907584-E7D9-0D0E-7260-62848D05AA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7168"/>
          <a:stretch/>
        </p:blipFill>
        <p:spPr>
          <a:xfrm>
            <a:off x="3944770" y="1766462"/>
            <a:ext cx="1476681" cy="632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BF4DD-A34F-F64B-9573-0EAC87D7A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793"/>
          <a:stretch/>
        </p:blipFill>
        <p:spPr>
          <a:xfrm>
            <a:off x="-1" y="2353235"/>
            <a:ext cx="6186025" cy="3388659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C69D41-FFBA-3228-03B5-E8A1902F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949" y="2191401"/>
            <a:ext cx="699199" cy="699199"/>
          </a:xfrm>
          <a:prstGeom prst="rect">
            <a:avLst/>
          </a:prstGeom>
        </p:spPr>
      </p:pic>
      <p:pic>
        <p:nvPicPr>
          <p:cNvPr id="16" name="Graphic 15" descr="Robot with solid fill">
            <a:extLst>
              <a:ext uri="{FF2B5EF4-FFF2-40B4-BE49-F238E27FC236}">
                <a16:creationId xmlns:a16="http://schemas.microsoft.com/office/drawing/2014/main" id="{AF4EA330-B4E4-FF8A-B82D-B9B1188CC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7168"/>
          <a:stretch/>
        </p:blipFill>
        <p:spPr>
          <a:xfrm>
            <a:off x="10105719" y="2177132"/>
            <a:ext cx="1476681" cy="632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618F3-D443-1278-8872-523F5B7E48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779"/>
          <a:stretch/>
        </p:blipFill>
        <p:spPr>
          <a:xfrm>
            <a:off x="6095999" y="2766834"/>
            <a:ext cx="6145411" cy="224891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164491AA-C516-463D-5C0A-B485B97AC67F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276557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obtain the optimization problem?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3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6ECB84-9DB5-550D-132F-D3B8677B2678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483588-082F-8BC4-154C-4416953C48EC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545A309-2F0A-D02A-DBF2-9008FB163B0A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E545A7-3E6F-B20E-4384-B9C55025E50B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726611" cy="786439"/>
            <a:chOff x="2715710" y="4740455"/>
            <a:chExt cx="4726611" cy="786439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2230006" cy="6459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feasible actions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5CE94AEA-65A9-38E8-6CEA-7B288159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814" y="3812894"/>
            <a:ext cx="6302186" cy="236478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b="1" dirty="0"/>
              <a:t>Manually specified</a:t>
            </a:r>
            <a:r>
              <a:rPr lang="en-US" dirty="0"/>
              <a:t> given domain knowledge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(mostly the focus of this talk)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Learned</a:t>
            </a:r>
            <a:r>
              <a:rPr lang="en-US" dirty="0"/>
              <a:t> from a higher-level process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(separate from this talk — differentiable optimization)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(3. A mixture of manually-specified and learned)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73584B7-A2A8-628D-4F28-0E730A6A5BC2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3428207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3E81-8964-3548-8982-76CADD2D89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55CA-593A-7900-2F23-A79764B6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3402" y="264580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02" y="264580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473584" y="2814753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701869" y="3495318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466341" y="2786516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2137208" y="4115382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872123" y="3766951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5168324" y="326042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355519" y="311768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8025085" y="217165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282299" y="250059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506893" y="335808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683425" y="325671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835462" y="218733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718629" y="251073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/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/>
              <p:nvPr/>
            </p:nvSpPr>
            <p:spPr>
              <a:xfrm>
                <a:off x="8177058" y="3986688"/>
                <a:ext cx="811569" cy="387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58" y="3986688"/>
                <a:ext cx="811569" cy="387670"/>
              </a:xfrm>
              <a:prstGeom prst="rect">
                <a:avLst/>
              </a:prstGeom>
              <a:blipFill>
                <a:blip r:embed="rId6"/>
                <a:stretch>
                  <a:fillRect r="-153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More general than just attacks: </a:t>
            </a:r>
            <a:r>
              <a:rPr lang="en-US" b="1" dirty="0"/>
              <a:t>search over the prompt space to improve the output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5A9A9D-96A2-7B8D-157B-1A9EEA2756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301" b="57224"/>
          <a:stretch/>
        </p:blipFill>
        <p:spPr>
          <a:xfrm>
            <a:off x="6678288" y="4363056"/>
            <a:ext cx="2693593" cy="21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2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1FC3E4-9ADE-C584-1149-91330186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1" b="57224"/>
          <a:stretch/>
        </p:blipFill>
        <p:spPr>
          <a:xfrm>
            <a:off x="6678288" y="4363056"/>
            <a:ext cx="2693593" cy="210935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AA093-6B07-849C-5D1A-67608CF2E698}"/>
              </a:ext>
            </a:extLst>
          </p:cNvPr>
          <p:cNvSpPr/>
          <p:nvPr/>
        </p:nvSpPr>
        <p:spPr>
          <a:xfrm>
            <a:off x="8113305" y="4007294"/>
            <a:ext cx="870256" cy="399637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537EDF-7EC4-06E8-93C0-864E064F0406}"/>
              </a:ext>
            </a:extLst>
          </p:cNvPr>
          <p:cNvSpPr/>
          <p:nvPr/>
        </p:nvSpPr>
        <p:spPr>
          <a:xfrm>
            <a:off x="5202757" y="2591516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AdvPrompter</a:t>
            </a:r>
            <a:r>
              <a:rPr lang="en-US" dirty="0"/>
              <a:t>: amortized 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3E81-8964-3548-8982-76CADD2D89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55CA-593A-7900-2F23-A79764B6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  <a:blipFill>
                <a:blip r:embed="rId4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473584" y="2814753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701869" y="3495318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466341" y="2786516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2137208" y="4115382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872123" y="3766951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5168324" y="326042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355519" y="311768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8025085" y="217165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282299" y="250059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506893" y="335808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683425" y="325671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835462" y="218733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718629" y="251073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/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/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Train another LLM to </a:t>
            </a:r>
            <a:r>
              <a:rPr lang="en-US" b="1" dirty="0"/>
              <a:t>amortize the prompt optimization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A831D-5722-07EE-B0C1-0AB84A3232BF}"/>
              </a:ext>
            </a:extLst>
          </p:cNvPr>
          <p:cNvSpPr txBox="1"/>
          <p:nvPr/>
        </p:nvSpPr>
        <p:spPr>
          <a:xfrm>
            <a:off x="4396801" y="227250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92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Fast, SOTA LLM jailbreaking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3E81-8964-3548-8982-76CADD2D89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55CA-593A-7900-2F23-A79764B6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11" name="Google Shape;1302;p205">
            <a:extLst>
              <a:ext uri="{FF2B5EF4-FFF2-40B4-BE49-F238E27FC236}">
                <a16:creationId xmlns:a16="http://schemas.microsoft.com/office/drawing/2014/main" id="{D66A2528-AFED-D39B-A4A0-5F84F8FDA7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80" y="1708635"/>
            <a:ext cx="7218705" cy="23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08;p206">
            <a:extLst>
              <a:ext uri="{FF2B5EF4-FFF2-40B4-BE49-F238E27FC236}">
                <a16:creationId xmlns:a16="http://schemas.microsoft.com/office/drawing/2014/main" id="{F387D234-6377-D2C5-13CD-35355FA8A3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8158" y="2440640"/>
            <a:ext cx="4111018" cy="3023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403;p212">
            <a:extLst>
              <a:ext uri="{FF2B5EF4-FFF2-40B4-BE49-F238E27FC236}">
                <a16:creationId xmlns:a16="http://schemas.microsoft.com/office/drawing/2014/main" id="{9ECB0436-2146-42B1-7FAE-7C75B732C92A}"/>
              </a:ext>
            </a:extLst>
          </p:cNvPr>
          <p:cNvGrpSpPr/>
          <p:nvPr/>
        </p:nvGrpSpPr>
        <p:grpSpPr>
          <a:xfrm>
            <a:off x="17229" y="4289862"/>
            <a:ext cx="7790329" cy="1981669"/>
            <a:chOff x="1634914" y="4821008"/>
            <a:chExt cx="10720835" cy="2727119"/>
          </a:xfrm>
        </p:grpSpPr>
        <p:pic>
          <p:nvPicPr>
            <p:cNvPr id="14" name="Google Shape;1404;p212">
              <a:extLst>
                <a:ext uri="{FF2B5EF4-FFF2-40B4-BE49-F238E27FC236}">
                  <a16:creationId xmlns:a16="http://schemas.microsoft.com/office/drawing/2014/main" id="{3E031BD5-ADE7-2621-6E95-DFB118DB20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4914" y="4821008"/>
              <a:ext cx="10720835" cy="2727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405;p212">
              <a:extLst>
                <a:ext uri="{FF2B5EF4-FFF2-40B4-BE49-F238E27FC236}">
                  <a16:creationId xmlns:a16="http://schemas.microsoft.com/office/drawing/2014/main" id="{062A2146-EB13-F056-A09B-0515D28975DE}"/>
                </a:ext>
              </a:extLst>
            </p:cNvPr>
            <p:cNvSpPr txBox="1"/>
            <p:nvPr/>
          </p:nvSpPr>
          <p:spPr>
            <a:xfrm>
              <a:off x="2208581" y="5270835"/>
              <a:ext cx="5484791" cy="381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67" tIns="30467" rIns="60967" bIns="30467" anchor="t" anchorCtr="0">
              <a:spAutoFit/>
            </a:bodyPr>
            <a:lstStyle/>
            <a:p>
              <a:r>
                <a:rPr lang="en" sz="1400" dirty="0">
                  <a:solidFill>
                    <a:srgbClr val="AB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/>
                  <a:sym typeface="Arial"/>
                </a:rPr>
                <a:t>ASR@N: Attack success rate in N trials</a:t>
              </a:r>
              <a:endParaRPr sz="900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" name="Google Shape;1406;p212">
              <a:extLst>
                <a:ext uri="{FF2B5EF4-FFF2-40B4-BE49-F238E27FC236}">
                  <a16:creationId xmlns:a16="http://schemas.microsoft.com/office/drawing/2014/main" id="{4FFA9C05-8000-CBD0-CBA7-261D2DFB7379}"/>
                </a:ext>
              </a:extLst>
            </p:cNvPr>
            <p:cNvSpPr/>
            <p:nvPr/>
          </p:nvSpPr>
          <p:spPr>
            <a:xfrm>
              <a:off x="6261405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407;p212">
              <a:extLst>
                <a:ext uri="{FF2B5EF4-FFF2-40B4-BE49-F238E27FC236}">
                  <a16:creationId xmlns:a16="http://schemas.microsoft.com/office/drawing/2014/main" id="{BD247EBE-DDBD-77F5-EF1E-60AF433DAC81}"/>
                </a:ext>
              </a:extLst>
            </p:cNvPr>
            <p:cNvSpPr/>
            <p:nvPr/>
          </p:nvSpPr>
          <p:spPr>
            <a:xfrm>
              <a:off x="8531363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1416;p213">
            <a:extLst>
              <a:ext uri="{FF2B5EF4-FFF2-40B4-BE49-F238E27FC236}">
                <a16:creationId xmlns:a16="http://schemas.microsoft.com/office/drawing/2014/main" id="{4C4E63F3-2A5A-5681-6928-8BF3BCA334DE}"/>
              </a:ext>
            </a:extLst>
          </p:cNvPr>
          <p:cNvSpPr/>
          <p:nvPr/>
        </p:nvSpPr>
        <p:spPr>
          <a:xfrm>
            <a:off x="6568656" y="4415965"/>
            <a:ext cx="1203719" cy="231684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algn="ctr"/>
            <a:endParaRPr sz="9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149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5EA9-0E62-3218-BE2B-3FEBFAF9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LLM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3F333-A887-5A3B-4864-85795E01C5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50EF5-B7A1-3DC9-0E87-04FFC8FD1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E4124-9C5F-DF94-9BB6-ADB1072C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3605C9F-7790-B307-750B-E54E7196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Generate synthetic data 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r>
              <a:rPr lang="en-US" dirty="0"/>
              <a:t>, fine-tune model on it for better alignment</a:t>
            </a:r>
            <a:endParaRPr lang="en-US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07FB69-0F1C-504E-D013-7E333F0D957A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9" name="Google Shape;1431;p215">
            <a:extLst>
              <a:ext uri="{FF2B5EF4-FFF2-40B4-BE49-F238E27FC236}">
                <a16:creationId xmlns:a16="http://schemas.microsoft.com/office/drawing/2014/main" id="{C8D301D0-63E1-21F1-873B-3D07927286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2164" y="2061914"/>
            <a:ext cx="7171165" cy="4315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33;p215">
            <a:extLst>
              <a:ext uri="{FF2B5EF4-FFF2-40B4-BE49-F238E27FC236}">
                <a16:creationId xmlns:a16="http://schemas.microsoft.com/office/drawing/2014/main" id="{053238EF-51D4-930F-14C5-820D3062F47C}"/>
              </a:ext>
            </a:extLst>
          </p:cNvPr>
          <p:cNvSpPr txBox="1"/>
          <p:nvPr/>
        </p:nvSpPr>
        <p:spPr>
          <a:xfrm>
            <a:off x="4617859" y="6146341"/>
            <a:ext cx="2875600" cy="21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(</a:t>
            </a:r>
            <a:r>
              <a:rPr lang="e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AdvPrompter</a:t>
            </a:r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training iterations)</a:t>
            </a:r>
            <a:endParaRPr sz="5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Google Shape;1436;p215">
            <a:extLst>
              <a:ext uri="{FF2B5EF4-FFF2-40B4-BE49-F238E27FC236}">
                <a16:creationId xmlns:a16="http://schemas.microsoft.com/office/drawing/2014/main" id="{DE4D6879-5768-DCD5-1738-97D52C2A6499}"/>
              </a:ext>
            </a:extLst>
          </p:cNvPr>
          <p:cNvSpPr txBox="1"/>
          <p:nvPr/>
        </p:nvSpPr>
        <p:spPr>
          <a:xfrm>
            <a:off x="6911602" y="5231543"/>
            <a:ext cx="335711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467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More robust after adv training</a:t>
            </a:r>
            <a:endParaRPr sz="933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71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Concluding thoughts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709626" y="1784806"/>
                <a:ext cx="5257850" cy="78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26" y="1784806"/>
                <a:ext cx="5257850" cy="783997"/>
              </a:xfrm>
              <a:prstGeom prst="rect">
                <a:avLst/>
              </a:prstGeom>
              <a:blipFill>
                <a:blip r:embed="rId3"/>
                <a:stretch>
                  <a:fillRect l="-1205" t="-4762" r="-2410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7416072" y="2567416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7467180" y="1319262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11179719" y="1317931"/>
            <a:ext cx="997616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11602928" y="1648199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10606954" y="1312939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10895683" y="163390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942AE6A-0196-BBE1-A678-2AE039F92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788" y="3201809"/>
            <a:ext cx="3049302" cy="30095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5E6F4F-2B39-ED97-A387-20B702A41675}"/>
              </a:ext>
            </a:extLst>
          </p:cNvPr>
          <p:cNvSpPr txBox="1">
            <a:spLocks/>
          </p:cNvSpPr>
          <p:nvPr/>
        </p:nvSpPr>
        <p:spPr>
          <a:xfrm>
            <a:off x="217115" y="1654335"/>
            <a:ext cx="7359305" cy="4364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Optimization-based reasoning a foundation for AI systems</a:t>
            </a:r>
          </a:p>
          <a:p>
            <a:endParaRPr lang="en-US" dirty="0"/>
          </a:p>
          <a:p>
            <a:r>
              <a:rPr lang="en-US" b="1" dirty="0"/>
              <a:t>Slow thinking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(system 2)</a:t>
            </a:r>
            <a:r>
              <a:rPr lang="en-US" dirty="0"/>
              <a:t>: formulating and solving it</a:t>
            </a:r>
          </a:p>
          <a:p>
            <a:r>
              <a:rPr lang="en-US" b="1" dirty="0"/>
              <a:t>Fast thinking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(system 1)</a:t>
            </a:r>
            <a:r>
              <a:rPr lang="en-US" dirty="0"/>
              <a:t>: amortizing and distilling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instances of us manually amortizing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Future AI systems (?)</a:t>
            </a:r>
            <a:endParaRPr lang="en-US" dirty="0"/>
          </a:p>
          <a:p>
            <a:r>
              <a:rPr lang="en-US" dirty="0"/>
              <a:t>automatically formulating and amortizing optimization problems</a:t>
            </a:r>
          </a:p>
          <a:p>
            <a:r>
              <a:rPr lang="en-US" dirty="0"/>
              <a:t>understanding the right abstraction (latent space) and objectives</a:t>
            </a:r>
          </a:p>
          <a:p>
            <a:r>
              <a:rPr lang="en-US" dirty="0"/>
              <a:t>developing intrinsically and extrinsically motivated problems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6E5BC7B-36A8-202C-4E62-DD1AED94D135}"/>
              </a:ext>
            </a:extLst>
          </p:cNvPr>
          <p:cNvSpPr txBox="1">
            <a:spLocks/>
          </p:cNvSpPr>
          <p:nvPr/>
        </p:nvSpPr>
        <p:spPr>
          <a:xfrm>
            <a:off x="6709626" y="2446618"/>
            <a:ext cx="214685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amortized solution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1A2E2-0B19-3C90-A25C-9A99AA14CA3E}"/>
              </a:ext>
            </a:extLst>
          </p:cNvPr>
          <p:cNvCxnSpPr>
            <a:cxnSpLocks/>
          </p:cNvCxnSpPr>
          <p:nvPr/>
        </p:nvCxnSpPr>
        <p:spPr>
          <a:xfrm>
            <a:off x="6924772" y="231158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2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C17CB2-32CE-9085-A21F-EE595BCA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9911" y="4954691"/>
            <a:ext cx="1729871" cy="172987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optimization-based reasoning and AI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FAIR,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0818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12" y="6487875"/>
            <a:ext cx="297184" cy="28530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6E5461-4B09-C96E-DE49-59B571BC3918}"/>
              </a:ext>
            </a:extLst>
          </p:cNvPr>
          <p:cNvSpPr txBox="1">
            <a:spLocks/>
          </p:cNvSpPr>
          <p:nvPr/>
        </p:nvSpPr>
        <p:spPr>
          <a:xfrm>
            <a:off x="526404" y="3688122"/>
            <a:ext cx="9464761" cy="2322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</a:p>
          <a:p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400" i="1" dirty="0"/>
              <a:t>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/>
              <a:t>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/>
              <a:t>, ICML 2023.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400" i="1" dirty="0"/>
              <a:t>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  <a:p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Flow Matching.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Atanackovic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Zhang, Amos, Blanchette, Lee, Bengio, Tong,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Neklyudov</a:t>
            </a:r>
            <a:r>
              <a:rPr lang="en-US" sz="1400" dirty="0"/>
              <a:t>, ICML </a:t>
            </a:r>
            <a:r>
              <a:rPr lang="en-US" sz="1400" dirty="0" err="1"/>
              <a:t>GRaM</a:t>
            </a:r>
            <a:r>
              <a:rPr lang="en-US" sz="1400" dirty="0"/>
              <a:t> Workshop 2024.</a:t>
            </a:r>
          </a:p>
          <a:p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400" i="1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4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4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304941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5957653" y="3810373"/>
            <a:ext cx="3897223" cy="1951777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act? And Kahneman’s modes of thought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6766560" y="4083700"/>
            <a:ext cx="5440680" cy="501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slow thinking: </a:t>
            </a:r>
            <a:r>
              <a:rPr lang="en-US" sz="1600" dirty="0"/>
              <a:t>solve from scratch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8467632" y="5198319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fast thinking: </a:t>
            </a:r>
            <a:r>
              <a:rPr lang="en-US" sz="1600" dirty="0"/>
              <a:t>rapidly predict the solution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8467632" y="4430665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7422571" y="3812754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8522448" y="5439497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why? </a:t>
            </a:r>
            <a:r>
              <a:rPr lang="en-US" sz="1600" dirty="0"/>
              <a:t>can be 25,000+ times faster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 VAEs)</a:t>
            </a: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Subtitle 2">
            <a:extLst>
              <a:ext uri="{FF2B5EF4-FFF2-40B4-BE49-F238E27FC236}">
                <a16:creationId xmlns:a16="http://schemas.microsoft.com/office/drawing/2014/main" id="{0E5D8EB7-9003-97F9-4348-63443BD680C2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109446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Define an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     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Define a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that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Learn the model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  <a:blipFill>
                <a:blip r:embed="rId3"/>
                <a:stretch>
                  <a:fillRect l="-578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Amortization: going from slow to fast thinking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10F-B78F-8325-A8E4-6D8E64F83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A5C0-C19E-38B1-86C2-BA6D6AA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782E-5B96-3E30-614B-881DA311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61"/>
          <a:stretch/>
        </p:blipFill>
        <p:spPr>
          <a:xfrm>
            <a:off x="8239004" y="1393171"/>
            <a:ext cx="3043080" cy="254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3786-2D96-D92E-23F5-B1C1AA12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3"/>
          <a:stretch/>
        </p:blipFill>
        <p:spPr>
          <a:xfrm>
            <a:off x="8160433" y="3965441"/>
            <a:ext cx="2924728" cy="2546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F38F20-DFAE-F20D-9619-15ECD8E55F13}"/>
              </a:ext>
            </a:extLst>
          </p:cNvPr>
          <p:cNvSpPr txBox="1"/>
          <p:nvPr/>
        </p:nvSpPr>
        <p:spPr>
          <a:xfrm>
            <a:off x="8420883" y="6419928"/>
            <a:ext cx="28092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(vertical slices are optimization problems)</a:t>
            </a:r>
          </a:p>
        </p:txBody>
      </p:sp>
    </p:spTree>
    <p:extLst>
      <p:ext uri="{BB962C8B-B14F-4D97-AF65-F5344CB8AC3E}">
        <p14:creationId xmlns:p14="http://schemas.microsoft.com/office/powerpoint/2010/main" val="210263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EDBF-948B-0CA7-9A65-9639503E1D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0BB1-7A53-15F3-BC74-66D9A28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29DAF-A647-6C00-FE22-D32547D2C7B9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(vertical slices are optimization problems)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3479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172251-7E05-C0AC-0AF8-224EFAA61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032000" y="2074269"/>
            <a:ext cx="7485169" cy="199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5E3EA-7371-FE2E-10E1-4851C89EB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84"/>
          <a:stretch/>
        </p:blipFill>
        <p:spPr>
          <a:xfrm>
            <a:off x="1046749" y="4366099"/>
            <a:ext cx="3203879" cy="97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5F2C5-2BAB-3810-C9F6-A109B0C69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44"/>
          <a:stretch/>
        </p:blipFill>
        <p:spPr>
          <a:xfrm>
            <a:off x="7807981" y="4241665"/>
            <a:ext cx="3646712" cy="1095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E9471-44E9-8697-C4CE-126209BC2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84"/>
          <a:stretch/>
        </p:blipFill>
        <p:spPr>
          <a:xfrm>
            <a:off x="4339171" y="4366099"/>
            <a:ext cx="3203879" cy="9706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7466D0-7F12-595F-C747-A9CFCB5B554E}"/>
              </a:ext>
            </a:extLst>
          </p:cNvPr>
          <p:cNvCxnSpPr>
            <a:cxnSpLocks/>
          </p:cNvCxnSpPr>
          <p:nvPr/>
        </p:nvCxnSpPr>
        <p:spPr>
          <a:xfrm flipH="1">
            <a:off x="2123268" y="3872753"/>
            <a:ext cx="566284" cy="4824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277920-3FBB-85C4-18D0-2ED2DF0034D7}"/>
              </a:ext>
            </a:extLst>
          </p:cNvPr>
          <p:cNvCxnSpPr>
            <a:cxnSpLocks/>
          </p:cNvCxnSpPr>
          <p:nvPr/>
        </p:nvCxnSpPr>
        <p:spPr>
          <a:xfrm>
            <a:off x="5793183" y="3872753"/>
            <a:ext cx="654112" cy="52899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FB35C-728A-E077-7E22-CDF893E67258}"/>
              </a:ext>
            </a:extLst>
          </p:cNvPr>
          <p:cNvCxnSpPr>
            <a:cxnSpLocks/>
          </p:cNvCxnSpPr>
          <p:nvPr/>
        </p:nvCxnSpPr>
        <p:spPr>
          <a:xfrm>
            <a:off x="8958020" y="3872753"/>
            <a:ext cx="0" cy="4050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899397-873F-B335-4C20-FC8E467BE6CF}"/>
              </a:ext>
            </a:extLst>
          </p:cNvPr>
          <p:cNvSpPr txBox="1"/>
          <p:nvPr/>
        </p:nvSpPr>
        <p:spPr>
          <a:xfrm>
            <a:off x="2032000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A6C29-73C7-1524-E705-8291BE541678}"/>
              </a:ext>
            </a:extLst>
          </p:cNvPr>
          <p:cNvSpPr txBox="1"/>
          <p:nvPr/>
        </p:nvSpPr>
        <p:spPr>
          <a:xfrm>
            <a:off x="5612334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8C512-F942-2406-803F-17988FB962FB}"/>
              </a:ext>
            </a:extLst>
          </p:cNvPr>
          <p:cNvSpPr txBox="1"/>
          <p:nvPr/>
        </p:nvSpPr>
        <p:spPr>
          <a:xfrm>
            <a:off x="9302561" y="5215356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40951-181F-E57C-3E3F-6EA07854EE3C}"/>
              </a:ext>
            </a:extLst>
          </p:cNvPr>
          <p:cNvSpPr txBox="1"/>
          <p:nvPr/>
        </p:nvSpPr>
        <p:spPr>
          <a:xfrm>
            <a:off x="609600" y="463532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1F567-440F-F272-1D72-9EA92D670CCC}"/>
                  </a:ext>
                </a:extLst>
              </p:cNvPr>
              <p:cNvSpPr txBox="1"/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1F567-440F-F272-1D72-9EA92D670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7EAE5E-B968-1EB4-8AAB-10B242E33D7A}"/>
                  </a:ext>
                </a:extLst>
              </p:cNvPr>
              <p:cNvSpPr txBox="1"/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7EAE5E-B968-1EB4-8AAB-10B242E3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D52B80-46FE-4E46-63D5-093C92AC79EB}"/>
                  </a:ext>
                </a:extLst>
              </p:cNvPr>
              <p:cNvSpPr txBox="1"/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D52B80-46FE-4E46-63D5-093C92AC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00D29-6A92-5D0A-D3E6-C34045D40E3D}"/>
                  </a:ext>
                </a:extLst>
              </p:cNvPr>
              <p:cNvSpPr txBox="1"/>
              <p:nvPr/>
            </p:nvSpPr>
            <p:spPr>
              <a:xfrm>
                <a:off x="4730145" y="5815206"/>
                <a:ext cx="2731710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00D29-6A92-5D0A-D3E6-C34045D40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45" y="5815206"/>
                <a:ext cx="2731710" cy="548868"/>
              </a:xfrm>
              <a:prstGeom prst="rect">
                <a:avLst/>
              </a:prstGeom>
              <a:blipFill>
                <a:blip r:embed="rId10"/>
                <a:stretch>
                  <a:fillRect r="-8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ubtitle 2">
            <a:extLst>
              <a:ext uri="{FF2B5EF4-FFF2-40B4-BE49-F238E27FC236}">
                <a16:creationId xmlns:a16="http://schemas.microsoft.com/office/drawing/2014/main" id="{3D2F0723-3FBA-8BC7-023D-BFF0E4AE23FA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415945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364" y="2909352"/>
                <a:ext cx="11984531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VAE</a:t>
                </a:r>
                <a:r>
                  <a:rPr lang="en-US" dirty="0"/>
                  <a:t> model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amortizes the optimization problem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4" y="2909352"/>
                <a:ext cx="11984531" cy="3042001"/>
              </a:xfrm>
              <a:prstGeom prst="rect">
                <a:avLst/>
              </a:prstGeom>
              <a:blipFill>
                <a:blip r:embed="rId2"/>
                <a:stretch>
                  <a:fillRect l="-529" t="-2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E18B2F0-786E-5B12-015E-F6FB14555550}"/>
              </a:ext>
            </a:extLst>
          </p:cNvPr>
          <p:cNvGrpSpPr/>
          <p:nvPr/>
        </p:nvGrpSpPr>
        <p:grpSpPr>
          <a:xfrm>
            <a:off x="6562425" y="4656412"/>
            <a:ext cx="4512796" cy="1283457"/>
            <a:chOff x="6482642" y="5299803"/>
            <a:chExt cx="4512796" cy="12834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AD562E-F218-2813-7AA2-6E938AF9B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CEF228-1E15-0C81-0A7C-10426D261047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4E8D3-5152-B457-6129-B0E7298CC16F}"/>
              </a:ext>
            </a:extLst>
          </p:cNvPr>
          <p:cNvGrpSpPr/>
          <p:nvPr/>
        </p:nvGrpSpPr>
        <p:grpSpPr>
          <a:xfrm>
            <a:off x="1488817" y="4602268"/>
            <a:ext cx="3608628" cy="1158539"/>
            <a:chOff x="6259450" y="4570155"/>
            <a:chExt cx="5764126" cy="1850555"/>
          </a:xfrm>
        </p:grpSpPr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E2075E6-DA03-F393-3E30-56C9CB3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C30C379-2F44-4174-77D2-599075D7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5" name="Picture 14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B126F963-309D-1687-36F2-536C9110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A757A9-CB3F-0213-A14A-1DCE2DE84CA7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5F0C72-60AE-2E0A-00EF-4A6D055805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A3F454-3FB1-75C4-C44B-A1013DAC9EF4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DFEEF4A-3281-EEC1-2E86-F5955C7D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B4103F6C-E075-E27E-CA67-A574419AFC29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1477499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142779</TotalTime>
  <Words>3108</Words>
  <Application>Microsoft Macintosh PowerPoint</Application>
  <PresentationFormat>Widescreen</PresentationFormat>
  <Paragraphs>552</Paragraphs>
  <Slides>45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 Light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Components of AI systems</vt:lpstr>
      <vt:lpstr>Acting and optimization-based reasoning</vt:lpstr>
      <vt:lpstr>Where to obtain the optimization problem?</vt:lpstr>
      <vt:lpstr>How to act? And Kahneman’s modes of thought</vt:lpstr>
      <vt:lpstr>Amortization: going from slow to fast thinking</vt:lpstr>
      <vt:lpstr>Why call it amortized optimization?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This talk: recent developments in amortization</vt:lpstr>
      <vt:lpstr>Motivation: transporting between populations</vt:lpstr>
      <vt:lpstr>Motivation: transporting between populations</vt:lpstr>
      <vt:lpstr>Motivation: transporting between populations</vt:lpstr>
      <vt:lpstr>Optimal transport problems</vt:lpstr>
      <vt:lpstr>Challenge: computing OT maps</vt:lpstr>
      <vt:lpstr>Meta Optimal Transport</vt:lpstr>
      <vt:lpstr>Meta OT for Discrete OT (Sinkhorn)</vt:lpstr>
      <vt:lpstr>Meta OT in continuous settings (W2GN)</vt:lpstr>
      <vt:lpstr>More Meta OT color transfer predictions</vt:lpstr>
      <vt:lpstr>Meta Flow Matching</vt:lpstr>
      <vt:lpstr>This talk: recent developments in amortization</vt:lpstr>
      <vt:lpstr>The convex conjugate of a function f:Ω→R</vt:lpstr>
      <vt:lpstr>Amortization + fine tuning = SOTA Neural OT</vt:lpstr>
      <vt:lpstr>Transport between synthetic measures</vt:lpstr>
      <vt:lpstr>Learning flows via continuous OT</vt:lpstr>
      <vt:lpstr>Conjugate amortization &amp; fine-tuning in OTT</vt:lpstr>
      <vt:lpstr>This talk: recent developments in amortization</vt:lpstr>
      <vt:lpstr>Lagrangian paths and geodesics</vt:lpstr>
      <vt:lpstr>Optimal transport with Lagrangian paths</vt:lpstr>
      <vt:lpstr>NLOT excels at solving OT and learning metrics</vt:lpstr>
      <vt:lpstr>Summary of amortization in OT</vt:lpstr>
      <vt:lpstr>This talk: recent developments in amortization</vt:lpstr>
      <vt:lpstr>Training and aligning LLMs</vt:lpstr>
      <vt:lpstr>Jailbreaking LLMs (GCG)</vt:lpstr>
      <vt:lpstr>Prompt-conditional attacks via amortization</vt:lpstr>
      <vt:lpstr>Prompt optimization</vt:lpstr>
      <vt:lpstr>AdvPrompter: amortized prompt optimization</vt:lpstr>
      <vt:lpstr>Fast, SOTA LLM jailbreaking</vt:lpstr>
      <vt:lpstr>Improving LLM alignment</vt:lpstr>
      <vt:lpstr>Concluding thoughts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955</cp:revision>
  <cp:lastPrinted>2019-05-02T03:49:05Z</cp:lastPrinted>
  <dcterms:created xsi:type="dcterms:W3CDTF">2016-09-04T10:19:12Z</dcterms:created>
  <dcterms:modified xsi:type="dcterms:W3CDTF">2024-07-23T13:04:40Z</dcterms:modified>
  <cp:category/>
</cp:coreProperties>
</file>